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6" roundtripDataSignature="AMtx7miiVlyhRQ1KyTDhKMi+fRUGqP4X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customschemas.google.com/relationships/presentationmetadata" Target="meta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5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5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5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active-directory/develop/howto-create-service-principal-portal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hyperlink" Target="https://docs.microsoft.com/zh-tw/azure/active-directory/identity-protection/overview-identity-protection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hyperlink" Target="https://docs.microsoft.com/zh-tw/windows/security/identity-protection/hello-for-business/hello-overview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active-directory/managed-identities-azure-resources/over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active-directory/hybrid/whatis-fed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microsoft-365/security/defender-endpoint/microsoft-defender-endpoint?view=o365-worldwide" TargetMode="External"/><Relationship Id="rId4" Type="http://schemas.openxmlformats.org/officeDocument/2006/relationships/image" Target="../media/image14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zh-tw/azure/networking/fundamentals/networking-overview" TargetMode="External"/><Relationship Id="rId5" Type="http://schemas.openxmlformats.org/officeDocument/2006/relationships/hyperlink" Target="https://docs.microsoft.com/zh-tw/azure/virtual-network/network-security-groups-overview" TargetMode="External"/><Relationship Id="rId4" Type="http://schemas.openxmlformats.org/officeDocument/2006/relationships/hyperlink" Target="https://docs.microsoft.com/zh-tw/azure/bastion/bastion-overview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sentinel/overview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hyperlink" Target="https://docs.microsoft.com/zh-tw/azure/defender-for-cloud/defender-for-cloud-introduc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zh-tw/microsoft-365/security/defender/incidents-overview?view=o365-worldwide" TargetMode="External"/><Relationship Id="rId5" Type="http://schemas.openxmlformats.org/officeDocument/2006/relationships/image" Target="../media/image145.png"/><Relationship Id="rId4" Type="http://schemas.openxmlformats.org/officeDocument/2006/relationships/hyperlink" Target="https://docs.microsoft.com/zh-tw/microsoft-365/security/defender/threat-analytics?view=o365-worldwide#related-incidents-view-and-manage-related-incidents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virtual-network/network-security-groups-overview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mem/intune/enrollment/device-enrollment" TargetMode="External"/><Relationship Id="rId4" Type="http://schemas.openxmlformats.org/officeDocument/2006/relationships/hyperlink" Target="https://docs.microsoft.com/zh-tw/mem/intune/fundamentals/what-is-intune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hyperlink" Target="https://docs.microsoft.com/zh-tw/azure/bastion/bastion-overview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security/defender-endpoint/network-protection?view=o365-worldwid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docs.microsoft.com/zh-tw/azure/defender-for-cloud/secure-score-security-controls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hyperlink" Target="https://docs.microsoft.com/zh-tw/azure/sentinel/overview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firewall/overview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hyperlink" Target="https://docs.microsoft.com/zh-tw/training/modules/secure-network-connectivity-azure/2-what-is-defense-in-depth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microsoft-365/security/defender-endpoint/android-intune?view=o365-worldwide" TargetMode="External"/><Relationship Id="rId4" Type="http://schemas.openxmlformats.org/officeDocument/2006/relationships/hyperlink" Target="https://docs.microsoft.com/zh-tw/microsoft-365/security/defender-endpoint/microsoft-defender-endpoint?view=o365-worldwide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hyperlink" Target="https://docs.microsoft.com/zh-tw/office365/servicedescriptions/office-365-advanced-threat-protection-service-descrip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hyperlink" Target="https://docs.microsoft.com/zh-tw/microsoft-365/security/defender/eval-overview?view=o365-worldwide" TargetMode="Externa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hyperlink" Target="https://docs.microsoft.com/zh-tw/azure/defender-for-cloud/defender-for-cloud-introduction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microsoft-365/security/defender/microsoft-secure-score?view=o365-worldwide" TargetMode="External"/><Relationship Id="rId4" Type="http://schemas.openxmlformats.org/officeDocument/2006/relationships/hyperlink" Target="https://docs.microsoft.com/zh-tw/microsoft-365/security/defender/portals?view=o365-worldwide" TargetMode="Externa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azure/active-directory/conditional-access/overview" TargetMode="External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hyperlink" Target="https://docs.microsoft.com/zh-tw/defender-cloud-apps/what-is-defender-for-cloud-app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compliance/compliance-manager?view=o365-worldwide&amp;viewFallbackFrom=o365-worldwide%20https%3A%2F%2Fdocs.microsoft.com%2Fen-us%2Fmicrosoft-365%2Fcompliance%2Fcompliance-score-calculation%3Fview%3Do365-worldwide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hyperlink" Target="https://docs.microsoft.com/zh-tw/azure/ddos-protection/ddos-protection-overview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security/office-365-security/reports-and-insights-in-security-and-compliance?view=o365-worldwide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hyperlink" Target="https://docs.microsoft.com/zh-tw/microsoft-365/compliance/auditing-solutions-overview?view=o365-worldwide#licensing-requirements" TargetMode="Externa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hyperlink" Target="https://docs.microsoft.com/zh-tw/azure/bastion/bastion-overview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defender-cloud-apps/what-is-defender-for-cloud-apps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hyperlink" Target="https://docs.microsoft.com/zh-tw/microsoft-365/security/defender/incidents-overview?view=o365-worldwide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hyperlink" Target="https://docs.microsoft.com/zh-tw/azure/bastion/bastion-overview" TargetMode="Externa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hyperlink" Target="https://docs.microsoft.com/zh-tw/microsoft-365/security/office-365-security/attack-simulation-training?view=o365-worldwide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microsoft-365/security/defender/investigate-alerts?view=o365-worldwide" TargetMode="Externa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zh-tw/azure/sentinel/monitor-your-data" TargetMode="External"/><Relationship Id="rId5" Type="http://schemas.openxmlformats.org/officeDocument/2006/relationships/image" Target="../media/image223.png"/><Relationship Id="rId4" Type="http://schemas.openxmlformats.org/officeDocument/2006/relationships/hyperlink" Target="https://docs.microsoft.com/zh-tw/azure/sentinel/overvie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azure/sentinel/overview" TargetMode="External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hyperlink" Target="https://docs.microsoft.com/zh-tw/azure/virtual-network/network-security-group-how-it-works" TargetMode="Externa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hyperlink" Target="https://docs.microsoft.com/zh-tw/microsoft-365/compliance/information-barriers?view=o365-worldwide" TargetMode="Externa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governance/blueprints/overview" TargetMode="Externa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microsoft-365/compliance/advanced-audit?view=o365-worldwide" TargetMode="External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hyperlink" Target="https://docs.microsoft.com/zh-tw/azure/active-directory/identity-protection/concept-identity-protection-risks" TargetMode="External"/><Relationship Id="rId4" Type="http://schemas.openxmlformats.org/officeDocument/2006/relationships/hyperlink" Target="https://docs.microsoft.com/zh-tw/azure/active-directory/identity-protection/overview-identity-protec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compliance/search-for-content?view=o365-worldwide" TargetMode="Externa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compliance/microsoft-365-compliance-center?view=o365-worldwide" TargetMode="Externa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compliance/dlp-learn-about-dlp?view=o365-worldwide" TargetMode="Externa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hyperlink" Target="https://docs.microsoft.com/zh-tw/azure/security/fundamentals/customer-lockbox-overview" TargetMode="Externa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microsoft-365/compliance/get-started-core-ediscovery?view=o365-worldwide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zh-tw/microsoft-365/compliance/create-ediscovery-holds?view=o365-worldwide" TargetMode="Externa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compliance/get-started-with-service-trust-portal?view=o365-worldwide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compliance/get-started-with-service-trust-portal?view=o365-worldwide" TargetMode="Externa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compliance/information-protection?view=o365-worldwide" TargetMode="Externa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microsoft-365/compliance/sensitivity-labels?view=o365-worldwide" TargetMode="External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compliance/advanced-audit?view=o365-worldwide" TargetMode="Externa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hyperlink" Target="https://docs.microsoft.com/zh-tw/azure/azure-resource-manager/management/lock-resources?tabs=js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hyperlink" Target="https://docs.microsoft.com/zh-tw/microsoft-365/compliance/sensitivity-labels?view=o365-worldwide" TargetMode="External"/><Relationship Id="rId4" Type="http://schemas.openxmlformats.org/officeDocument/2006/relationships/hyperlink" Target="https://docs.microsoft.com/zh-tw/microsoft-365/compliance/get-started-with-sensitivity-labels?view=o365-worldwide" TargetMode="Externa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hyperlink" Target="https://docs.microsoft.com/zh-tw/microsoft-365/compliance/dlp-learn-about-dlp?view=o365-worldwide&amp;viewFallbackFrom=o365-worldwid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microsoft-365/compliance/compliance-score-calculation?view=o365-worldwide#how-compliance-manager-continuously-%20assesses-controls" TargetMode="External"/><Relationship Id="rId4" Type="http://schemas.openxmlformats.org/officeDocument/2006/relationships/image" Target="../media/image274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microsoft-365/compliance/sensitivity-labels-office-apps?view=o365-worldwide#require-users-to-apply-a-label-to-their-email-and-documents" TargetMode="External"/><Relationship Id="rId4" Type="http://schemas.openxmlformats.org/officeDocument/2006/relationships/hyperlink" Target="https://docs.microsoft.com/zh-tw/microsoft-365/compliance/sensitivity-labels?view=o365-worldwide" TargetMode="Externa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compliance/encryption-sensitivity-labels?view=o365-worldwid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docs.microsoft.com/zh-tw/azure/security/fundamentals/shared-responsibility" TargetMode="Externa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hyperlink" Target="https://docs.microsoft.com/zh-tw/microsoft-365/compliance/compliance-manager?view=o365-worldwide" TargetMode="Externa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hyperlink" Target="https://docs.microsoft.com/zh-tw/microsoft-365/compliance/insider-risk-management?view=o365-worldwide" TargetMode="Externa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governance/policy/overview" TargetMode="Externa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9.png"/><Relationship Id="rId4" Type="http://schemas.openxmlformats.org/officeDocument/2006/relationships/hyperlink" Target="https://docs.microsoft.com/zh-tw/microsoft-365/compliance/insider-risk-management?view=o365-worldwide" TargetMode="Externa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zh-tw/microsoft-365/security/defender-business/mdb-respond-mitigate-threats?view=o365-worldwide" TargetMode="Externa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active-directory/conditional-access/overview" TargetMode="Externa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active-directory/identity-protection/concept-identity-protection-risks" TargetMode="Externa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compliance/create-test-tune-dlp-policy?view=o365-worldwide" TargetMode="Externa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compliance/compliance-manager-assessments?view=o365-worldwid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security/zero-trust/zero-trust-overvie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7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hyperlink" Target="https://learn.microsoft.com/zh-tw/office365/servicedescriptions/microsoft-defender-for-office-365-features#threat-trackers" TargetMode="Externa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virtual-network/network-security-groups-overview" TargetMode="Externa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security/fundamentals/shared-responsibilit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azure/active-directory/identity-protection/overview-identity-protection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corporate-responsibility/privac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sentinel/tutorial-respond-threats-playbook?tabs=LAC" TargetMode="Externa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azure/app-service/overview-authentication-authorization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icrosoft.com/zh-tw/security/business/identity-access/azure-active-directory-pricing?rtc=1" TargetMode="External"/><Relationship Id="rId4" Type="http://schemas.openxmlformats.org/officeDocument/2006/relationships/hyperlink" Target="https://docs.microsoft.com/zh-tw/azure/active-directory/fundamentals/active-directory-whati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app-service/overview-authentication-authorizatio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active-directory/external-identities/what-is-b2b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docs.microsoft.com/zh-tw/azure/cloud-adoption-framework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docs.microsoft.com/zh-tw/azure/security/fundamentals/shared-responsibility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docs.microsoft.com/zh-tw/training/modules/explore-basic-services-identity-types/6-describe-concept-of-hybrid-identity" TargetMode="External"/><Relationship Id="rId4" Type="http://schemas.openxmlformats.org/officeDocument/2006/relationships/hyperlink" Target="https://docs.microsoft.com/zh-tw/azure/active-directory/hybrid/choose-ad-auth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security/benchmark/azure/baselines/cloud-services-security-baselin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azure/security/fundamentals/encryption-atres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security/zero-trust/zero-trust-overview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azure/defender-for-cloud/defender-for-cloud-introduction" TargetMode="Externa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hyperlink" Target="https://docs.microsoft.com/zh-tw/microsoft-365/compliance/compliance-score-calculation?view=o365-worldwi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azure/cloud-adoption-framewor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microsoft-365/security/defender/microsoft-secure-score?view=o365-worldwid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azure/active-directory/privileged-identity-management/pim-configur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hyperlink" Target="https://docs.microsoft.com/zh-tw/azure/active-directory/hybrid/whatis-azure-ad-connect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azure/active-directory/roles/permissions-reference" TargetMode="External"/><Relationship Id="rId4" Type="http://schemas.openxmlformats.org/officeDocument/2006/relationships/hyperlink" Target="https://docs.microsoft.com/zh-tw/azure/active-directory/roles/custom-creat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hyperlink" Target="https://docs.microsoft.com/zh-tw/microsoft-365/enterprise/deploy-identity-solution-identity-model?view=o365-worldwid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windows/security/identity-protection/hello-for-business/hello-overview" TargetMode="Externa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hyperlink" Target="https://docs.microsoft.com/zh-tw/azure/active-directory/authentication/concept-password-ban-bad-on-premise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hyperlink" Target="https://docs.microsoft.com/zh-tw/azure/active-directory/governance/access-reviews-overview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active-directory/authentication/concept-mfa-howitwork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microsoft-365/compliance/ediscovery?view=o365-worldwide" TargetMode="External"/><Relationship Id="rId4" Type="http://schemas.openxmlformats.org/officeDocument/2006/relationships/hyperlink" Target="https://docs.microsoft.com/zh-tw/azure/security/fundamentals/customer-lockbox-overview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hyperlink" Target="https://docs.microsoft.com/zh-tw/azure/active-directory/conditional-access/concept-conditional-access-policies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hyperlink" Target="https://docs.microsoft.com/zh-tw/defender-for-identity/what-is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defender-for-identity/what-is" TargetMode="Externa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hyperlink" Target="https://docs.microsoft.com/zh-tw/microsoft-365/enterprise/deploy-identity-solution-identity-model?view=o365-worldwide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hyperlink" Target="https://docs.microsoft.com/zh-tw/azure/active-directory/privileged-identity-management/pim-configur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azure/active-directory/authentication/concept-mfa-howitworks" TargetMode="External"/><Relationship Id="rId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microsoft-365/compliance/information-barriers?view=o365-worldwide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active-directory/conditional-access/overview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active-directory/conditional-access/overview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hyperlink" Target="https://docs.microsoft.com/zh-tw/azure/active-directory/develop/howto-create-service-principal-porta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zh-tw/mem/intune/fundamentals/what-is-intune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docs.microsoft.com/zh-tw/mem/endpoint-manager-overview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windows/security/identity-protection/hello-for-business/hello-why-pin-is-better-than-password" TargetMode="External"/><Relationship Id="rId4" Type="http://schemas.openxmlformats.org/officeDocument/2006/relationships/hyperlink" Target="https://docs.microsoft.com/zh-tw/windows/security/identity-protection/hello-for-business/hello-biometrics-in-enterprise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tw/azure/active-directory/fundamentals/concept-fundamentals-security-defaults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hyperlink" Target="https://docs.microsoft.com/zh-tw/azure/active-directory/privileged-identity-management/pim-configure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zh-tw/azure/active-directory/conditional-access/howto-conditional-access-policy-admin-mfa" TargetMode="External"/><Relationship Id="rId4" Type="http://schemas.openxmlformats.org/officeDocument/2006/relationships/hyperlink" Target="https://docs.microsoft.com/zh-tw/azure/active-directory/conditional-access/overview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hyperlink" Target="https://docs.microsoft.com/zh-tw/azure/active-directory/fundamentals/concept-fundamentals-security-defaul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SC-900考古題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6512" y="2105025"/>
            <a:ext cx="703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0"/>
          <p:cNvSpPr txBox="1"/>
          <p:nvPr/>
        </p:nvSpPr>
        <p:spPr>
          <a:xfrm>
            <a:off x="3750076" y="4855809"/>
            <a:ext cx="448840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組織之間使用_______________建立</a:t>
            </a:r>
            <a:r>
              <a:rPr 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(合作夥伴的可以利用什麼工具建立彼此的連線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協作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8950" y="2366962"/>
            <a:ext cx="613410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00"/>
          <p:cNvSpPr txBox="1"/>
          <p:nvPr/>
        </p:nvSpPr>
        <p:spPr>
          <a:xfrm>
            <a:off x="3068530" y="2894990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 Active Directory (Azure AD) 註冊應用程序時會創建哪種類型的標識？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742;p100">
            <a:extLst>
              <a:ext uri="{FF2B5EF4-FFF2-40B4-BE49-F238E27FC236}">
                <a16:creationId xmlns:a16="http://schemas.microsoft.com/office/drawing/2014/main" id="{3C47D3A1-8621-8530-54F7-D3D4E0206B18}"/>
              </a:ext>
            </a:extLst>
          </p:cNvPr>
          <p:cNvSpPr txBox="1"/>
          <p:nvPr/>
        </p:nvSpPr>
        <p:spPr>
          <a:xfrm>
            <a:off x="4657633" y="4183260"/>
            <a:ext cx="14383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服務主體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742;p100">
            <a:extLst>
              <a:ext uri="{FF2B5EF4-FFF2-40B4-BE49-F238E27FC236}">
                <a16:creationId xmlns:a16="http://schemas.microsoft.com/office/drawing/2014/main" id="{9893BBEF-3D99-3182-AF87-2E890C6BA707}"/>
              </a:ext>
            </a:extLst>
          </p:cNvPr>
          <p:cNvSpPr txBox="1"/>
          <p:nvPr/>
        </p:nvSpPr>
        <p:spPr>
          <a:xfrm>
            <a:off x="5731831" y="3866605"/>
            <a:ext cx="161000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受系統管理主體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742;p100">
            <a:extLst>
              <a:ext uri="{FF2B5EF4-FFF2-40B4-BE49-F238E27FC236}">
                <a16:creationId xmlns:a16="http://schemas.microsoft.com/office/drawing/2014/main" id="{F6F3497A-9E11-E174-F346-363160E9CA53}"/>
              </a:ext>
            </a:extLst>
          </p:cNvPr>
          <p:cNvSpPr txBox="1"/>
          <p:nvPr/>
        </p:nvSpPr>
        <p:spPr>
          <a:xfrm>
            <a:off x="5580909" y="3545756"/>
            <a:ext cx="19207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受使用者管理主體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" name="Google Shape;742;p100">
            <a:extLst>
              <a:ext uri="{FF2B5EF4-FFF2-40B4-BE49-F238E27FC236}">
                <a16:creationId xmlns:a16="http://schemas.microsoft.com/office/drawing/2014/main" id="{F279E1C3-66DF-F3BC-A6D9-EC45E4540DF7}"/>
              </a:ext>
            </a:extLst>
          </p:cNvPr>
          <p:cNvSpPr txBox="1"/>
          <p:nvPr/>
        </p:nvSpPr>
        <p:spPr>
          <a:xfrm>
            <a:off x="4416455" y="3219794"/>
            <a:ext cx="19207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使用者帳戶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2750" y="2471737"/>
            <a:ext cx="62865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01"/>
          <p:cNvSpPr txBox="1"/>
          <p:nvPr/>
        </p:nvSpPr>
        <p:spPr>
          <a:xfrm>
            <a:off x="135383" y="6241871"/>
            <a:ext cx="85824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在入口網站中建立 Azure AD 應用程式和服務主體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325" y="2114550"/>
            <a:ext cx="927735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02"/>
          <p:cNvSpPr txBox="1"/>
          <p:nvPr/>
        </p:nvSpPr>
        <p:spPr>
          <a:xfrm>
            <a:off x="4494320" y="2646416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Azure Active Directory (Azure AD) 身份保護可以執行哪三項任務？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5" name="Google Shape;755;p102"/>
          <p:cNvSpPr txBox="1"/>
          <p:nvPr/>
        </p:nvSpPr>
        <p:spPr>
          <a:xfrm>
            <a:off x="1733365" y="5053303"/>
            <a:ext cx="347782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為合作夥伴組織配置外部訪問。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將風險檢測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匯出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到第三方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工具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自動檢測和修復基於身份的風險。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調查與用戶身份驗證相關的風險。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E. 創建並自動為數據分配敏感度標籤。</a:t>
            </a:r>
            <a:endParaRPr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187" y="376237"/>
            <a:ext cx="919162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3"/>
          <p:cNvSpPr txBox="1"/>
          <p:nvPr/>
        </p:nvSpPr>
        <p:spPr>
          <a:xfrm>
            <a:off x="170895" y="6297097"/>
            <a:ext cx="105209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Active Directory Identity Protection 是什麼？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2" name="Google Shape;762;p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895" y="3873481"/>
            <a:ext cx="82200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03"/>
          <p:cNvSpPr/>
          <p:nvPr/>
        </p:nvSpPr>
        <p:spPr>
          <a:xfrm>
            <a:off x="1580225" y="1482571"/>
            <a:ext cx="3746377" cy="23969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03"/>
          <p:cNvSpPr/>
          <p:nvPr/>
        </p:nvSpPr>
        <p:spPr>
          <a:xfrm>
            <a:off x="1572827" y="1812527"/>
            <a:ext cx="4961138" cy="23969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03"/>
          <p:cNvSpPr/>
          <p:nvPr/>
        </p:nvSpPr>
        <p:spPr>
          <a:xfrm>
            <a:off x="1571347" y="2151552"/>
            <a:ext cx="4092606" cy="23969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03"/>
          <p:cNvSpPr txBox="1"/>
          <p:nvPr/>
        </p:nvSpPr>
        <p:spPr>
          <a:xfrm>
            <a:off x="1571347" y="3004669"/>
            <a:ext cx="32403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BCD的答案才正確</a:t>
            </a:r>
            <a:endParaRPr/>
          </a:p>
        </p:txBody>
      </p:sp>
      <p:pic>
        <p:nvPicPr>
          <p:cNvPr id="767" name="Google Shape;767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80932" y="5008716"/>
            <a:ext cx="76200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225" y="1971675"/>
            <a:ext cx="1011555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4;p102">
            <a:extLst>
              <a:ext uri="{FF2B5EF4-FFF2-40B4-BE49-F238E27FC236}">
                <a16:creationId xmlns:a16="http://schemas.microsoft.com/office/drawing/2014/main" id="{42E1EAB3-6130-F6F6-3734-10231B58BFF1}"/>
              </a:ext>
            </a:extLst>
          </p:cNvPr>
          <p:cNvSpPr txBox="1"/>
          <p:nvPr/>
        </p:nvSpPr>
        <p:spPr>
          <a:xfrm>
            <a:off x="2985116" y="5300840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當使用多重要素驗證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(MFA)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時，密碼應該為你所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612" y="645989"/>
            <a:ext cx="100107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612" y="3565910"/>
            <a:ext cx="102298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05"/>
          <p:cNvSpPr/>
          <p:nvPr/>
        </p:nvSpPr>
        <p:spPr>
          <a:xfrm>
            <a:off x="3524435" y="3923930"/>
            <a:ext cx="2752078" cy="14204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8287" y="1509712"/>
            <a:ext cx="91154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6"/>
          <p:cNvSpPr txBox="1"/>
          <p:nvPr/>
        </p:nvSpPr>
        <p:spPr>
          <a:xfrm>
            <a:off x="2425823" y="5348287"/>
            <a:ext cx="63897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Windows Hello企業版的身份驗證資訊在一個用戶所註冊的所有設備之間同步。</a:t>
            </a:r>
            <a:endParaRPr dirty="0"/>
          </a:p>
        </p:txBody>
      </p:sp>
      <p:sp>
        <p:nvSpPr>
          <p:cNvPr id="2" name="Google Shape;785;p106">
            <a:extLst>
              <a:ext uri="{FF2B5EF4-FFF2-40B4-BE49-F238E27FC236}">
                <a16:creationId xmlns:a16="http://schemas.microsoft.com/office/drawing/2014/main" id="{C3DA5D26-090C-CFD6-536D-78557F88D129}"/>
              </a:ext>
            </a:extLst>
          </p:cNvPr>
          <p:cNvSpPr txBox="1"/>
          <p:nvPr/>
        </p:nvSpPr>
        <p:spPr>
          <a:xfrm>
            <a:off x="2425823" y="4496030"/>
            <a:ext cx="63897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Windows Hello企業版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可以使用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PIN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碼當作驗證的方法</a:t>
            </a:r>
            <a:endParaRPr dirty="0"/>
          </a:p>
        </p:txBody>
      </p:sp>
      <p:sp>
        <p:nvSpPr>
          <p:cNvPr id="3" name="Google Shape;785;p106">
            <a:extLst>
              <a:ext uri="{FF2B5EF4-FFF2-40B4-BE49-F238E27FC236}">
                <a16:creationId xmlns:a16="http://schemas.microsoft.com/office/drawing/2014/main" id="{647BF5CE-9D3E-B007-0FBA-709E657CE800}"/>
              </a:ext>
            </a:extLst>
          </p:cNvPr>
          <p:cNvSpPr txBox="1"/>
          <p:nvPr/>
        </p:nvSpPr>
        <p:spPr>
          <a:xfrm>
            <a:off x="3109404" y="3916013"/>
            <a:ext cx="63897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Windows Hello企業版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可以使用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Authenticator app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當作驗證的方法</a:t>
            </a:r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018" y="166898"/>
            <a:ext cx="92011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07"/>
          <p:cNvSpPr txBox="1"/>
          <p:nvPr/>
        </p:nvSpPr>
        <p:spPr>
          <a:xfrm>
            <a:off x="162018" y="6321770"/>
            <a:ext cx="80143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Hello 企業版 Windows) (概觀 - Windows security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7"/>
          <p:cNvSpPr txBox="1"/>
          <p:nvPr/>
        </p:nvSpPr>
        <p:spPr>
          <a:xfrm>
            <a:off x="9257653" y="1176826"/>
            <a:ext cx="26090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沒有使用Microsoft Authenticator app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3" name="Google Shape;793;p107"/>
          <p:cNvSpPr txBox="1"/>
          <p:nvPr/>
        </p:nvSpPr>
        <p:spPr>
          <a:xfrm>
            <a:off x="9257652" y="2402789"/>
            <a:ext cx="2772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驗證是</a:t>
            </a:r>
            <a:r>
              <a:rPr lang="zh-TW" altLang="en-US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</a:t>
            </a: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識別提供者驗證，裝置只會有權仗，沒有驗證資訊</a:t>
            </a:r>
            <a:endParaRPr dirty="0"/>
          </a:p>
        </p:txBody>
      </p:sp>
      <p:pic>
        <p:nvPicPr>
          <p:cNvPr id="794" name="Google Shape;794;p1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1360" y="3005713"/>
            <a:ext cx="5155707" cy="331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075" y="2071687"/>
            <a:ext cx="1022985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85;p106">
            <a:extLst>
              <a:ext uri="{FF2B5EF4-FFF2-40B4-BE49-F238E27FC236}">
                <a16:creationId xmlns:a16="http://schemas.microsoft.com/office/drawing/2014/main" id="{5D01AD51-9F26-6895-8CB8-3A728E39A2FF}"/>
              </a:ext>
            </a:extLst>
          </p:cNvPr>
          <p:cNvSpPr txBox="1"/>
          <p:nvPr/>
        </p:nvSpPr>
        <p:spPr>
          <a:xfrm>
            <a:off x="924850" y="5108590"/>
            <a:ext cx="6389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資源可以使用受系統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來存取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服務</a:t>
            </a:r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750" y="2438400"/>
            <a:ext cx="100965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09"/>
          <p:cNvSpPr txBox="1"/>
          <p:nvPr/>
        </p:nvSpPr>
        <p:spPr>
          <a:xfrm>
            <a:off x="108750" y="6357280"/>
            <a:ext cx="100964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適用於 Azure 資源的受控識別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2687" y="2571750"/>
            <a:ext cx="72866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1"/>
          <p:cNvSpPr txBox="1"/>
          <p:nvPr/>
        </p:nvSpPr>
        <p:spPr>
          <a:xfrm>
            <a:off x="2381434" y="4638556"/>
            <a:ext cx="79876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同盟(Federation)：可讓你藉由在個別網域的身分識別提供者之間建立</a:t>
            </a:r>
            <a:r>
              <a:rPr lang="zh-TW" sz="1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信任關係</a:t>
            </a: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，以跨組織或網域界限來存取服務。像網站可以用Google或Apple ID登入</a:t>
            </a:r>
            <a:endParaRPr dirty="0"/>
          </a:p>
        </p:txBody>
      </p:sp>
      <p:sp>
        <p:nvSpPr>
          <p:cNvPr id="152" name="Google Shape;152;p11"/>
          <p:cNvSpPr txBox="1"/>
          <p:nvPr/>
        </p:nvSpPr>
        <p:spPr>
          <a:xfrm>
            <a:off x="1479" y="6371493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什麼是與 Azure AD 同盟？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75" y="2157412"/>
            <a:ext cx="1038225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10"/>
          <p:cNvSpPr txBox="1"/>
          <p:nvPr/>
        </p:nvSpPr>
        <p:spPr>
          <a:xfrm>
            <a:off x="4659020" y="4017681"/>
            <a:ext cx="7208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事件</a:t>
            </a:r>
            <a:endParaRPr dirty="0"/>
          </a:p>
        </p:txBody>
      </p:sp>
      <p:sp>
        <p:nvSpPr>
          <p:cNvPr id="2" name="Google Shape;811;p110">
            <a:extLst>
              <a:ext uri="{FF2B5EF4-FFF2-40B4-BE49-F238E27FC236}">
                <a16:creationId xmlns:a16="http://schemas.microsoft.com/office/drawing/2014/main" id="{70B1C5CE-6937-BC88-D873-58FB42704FC5}"/>
              </a:ext>
            </a:extLst>
          </p:cNvPr>
          <p:cNvSpPr txBox="1"/>
          <p:nvPr/>
        </p:nvSpPr>
        <p:spPr>
          <a:xfrm>
            <a:off x="2004596" y="4914326"/>
            <a:ext cx="741461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您可以使用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Microsoft 365 Defender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入口網站中的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___________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來確認那些裝置受到警示影響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Google Shape;811;p110">
            <a:extLst>
              <a:ext uri="{FF2B5EF4-FFF2-40B4-BE49-F238E27FC236}">
                <a16:creationId xmlns:a16="http://schemas.microsoft.com/office/drawing/2014/main" id="{D5508AC3-0C68-B04E-24B7-12E44DA1CB26}"/>
              </a:ext>
            </a:extLst>
          </p:cNvPr>
          <p:cNvSpPr txBox="1"/>
          <p:nvPr/>
        </p:nvSpPr>
        <p:spPr>
          <a:xfrm>
            <a:off x="4659020" y="4202878"/>
            <a:ext cx="7208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原則</a:t>
            </a:r>
            <a:endParaRPr dirty="0"/>
          </a:p>
        </p:txBody>
      </p:sp>
      <p:sp>
        <p:nvSpPr>
          <p:cNvPr id="4" name="Google Shape;811;p110">
            <a:extLst>
              <a:ext uri="{FF2B5EF4-FFF2-40B4-BE49-F238E27FC236}">
                <a16:creationId xmlns:a16="http://schemas.microsoft.com/office/drawing/2014/main" id="{8DAA3A74-46C0-7B21-A202-683B6BB83B9C}"/>
              </a:ext>
            </a:extLst>
          </p:cNvPr>
          <p:cNvSpPr txBox="1"/>
          <p:nvPr/>
        </p:nvSpPr>
        <p:spPr>
          <a:xfrm>
            <a:off x="4659020" y="3832883"/>
            <a:ext cx="7208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160" y="456276"/>
            <a:ext cx="101441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6255" y="2354801"/>
            <a:ext cx="7007442" cy="4003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162" y="2262187"/>
            <a:ext cx="730567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12"/>
          <p:cNvSpPr txBox="1"/>
          <p:nvPr/>
        </p:nvSpPr>
        <p:spPr>
          <a:xfrm>
            <a:off x="5426476" y="2784914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Defender for Endpoint 的兩項功能是什麼？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4" name="Google Shape;824;p112"/>
          <p:cNvSpPr txBox="1"/>
          <p:nvPr/>
        </p:nvSpPr>
        <p:spPr>
          <a:xfrm>
            <a:off x="2674397" y="4782719"/>
            <a:ext cx="194199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自動調查和補救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傳輸加密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影子 IT 檢測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減少攻擊面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4670" y="676229"/>
            <a:ext cx="7153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9382" y="3429000"/>
            <a:ext cx="79438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13"/>
          <p:cNvSpPr txBox="1"/>
          <p:nvPr/>
        </p:nvSpPr>
        <p:spPr>
          <a:xfrm>
            <a:off x="64363" y="6362615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適用於端點的 Microsoft Defender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212" y="1624012"/>
            <a:ext cx="10315575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23;p112">
            <a:extLst>
              <a:ext uri="{FF2B5EF4-FFF2-40B4-BE49-F238E27FC236}">
                <a16:creationId xmlns:a16="http://schemas.microsoft.com/office/drawing/2014/main" id="{174A7D2C-C630-52A3-BDCD-4048A963E5FF}"/>
              </a:ext>
            </a:extLst>
          </p:cNvPr>
          <p:cNvSpPr txBox="1"/>
          <p:nvPr/>
        </p:nvSpPr>
        <p:spPr>
          <a:xfrm>
            <a:off x="7193132" y="3717071"/>
            <a:ext cx="40606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提供網路位址轉送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(NAT)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服務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823;p112">
            <a:extLst>
              <a:ext uri="{FF2B5EF4-FFF2-40B4-BE49-F238E27FC236}">
                <a16:creationId xmlns:a16="http://schemas.microsoft.com/office/drawing/2014/main" id="{AC5DBBF9-76BD-C941-BD36-67F4C596A4BE}"/>
              </a:ext>
            </a:extLst>
          </p:cNvPr>
          <p:cNvSpPr txBox="1"/>
          <p:nvPr/>
        </p:nvSpPr>
        <p:spPr>
          <a:xfrm>
            <a:off x="7193132" y="4475529"/>
            <a:ext cx="406065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提供與 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虛擬機的安全無縫遠程桌面連接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823;p112">
            <a:extLst>
              <a:ext uri="{FF2B5EF4-FFF2-40B4-BE49-F238E27FC236}">
                <a16:creationId xmlns:a16="http://schemas.microsoft.com/office/drawing/2014/main" id="{D33A67E7-F834-C795-F114-E19C8B9E7304}"/>
              </a:ext>
            </a:extLst>
          </p:cNvPr>
          <p:cNvSpPr txBox="1"/>
          <p:nvPr/>
        </p:nvSpPr>
        <p:spPr>
          <a:xfrm>
            <a:off x="7193131" y="5080078"/>
            <a:ext cx="44025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提供可應用於虛擬網路上特定網路介面的流量過濾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225" y="2271712"/>
            <a:ext cx="1011555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15"/>
          <p:cNvSpPr txBox="1"/>
          <p:nvPr/>
        </p:nvSpPr>
        <p:spPr>
          <a:xfrm>
            <a:off x="224161" y="5874343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關於 Azure Bastion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115"/>
          <p:cNvSpPr txBox="1"/>
          <p:nvPr/>
        </p:nvSpPr>
        <p:spPr>
          <a:xfrm>
            <a:off x="224161" y="6327104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網路安全性群組概觀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115"/>
          <p:cNvSpPr txBox="1"/>
          <p:nvPr/>
        </p:nvSpPr>
        <p:spPr>
          <a:xfrm>
            <a:off x="224161" y="5421582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網路服務概欟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7775" y="2147887"/>
            <a:ext cx="969645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3E8C227-C9AC-E8F7-B924-2E6B33AE3041}"/>
              </a:ext>
            </a:extLst>
          </p:cNvPr>
          <p:cNvSpPr txBox="1"/>
          <p:nvPr/>
        </p:nvSpPr>
        <p:spPr>
          <a:xfrm>
            <a:off x="3562165" y="4847489"/>
            <a:ext cx="7382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_________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是一種雲原生 SIEM 和 SOAR 解決方案，用於為警報檢測、威脅可見性、主動搜索和威脅回應提供單一解決方案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587" y="2524125"/>
            <a:ext cx="96488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17"/>
          <p:cNvSpPr txBox="1"/>
          <p:nvPr/>
        </p:nvSpPr>
        <p:spPr>
          <a:xfrm>
            <a:off x="73241" y="6371493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Microsoft Sentinel？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17"/>
          <p:cNvSpPr txBox="1"/>
          <p:nvPr/>
        </p:nvSpPr>
        <p:spPr>
          <a:xfrm>
            <a:off x="3595455" y="4634144"/>
            <a:ext cx="64274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SIEM、SOAR出現就只會是Azure Sentinel這個服務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937" y="1685925"/>
            <a:ext cx="9382125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18"/>
          <p:cNvSpPr txBox="1"/>
          <p:nvPr/>
        </p:nvSpPr>
        <p:spPr>
          <a:xfrm>
            <a:off x="2816439" y="3852114"/>
            <a:ext cx="49515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Defender</a:t>
            </a: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可偵測</a:t>
            </a:r>
            <a:r>
              <a:rPr lang="en-US" alt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Storage</a:t>
            </a: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漏洞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和威脅</a:t>
            </a:r>
            <a:endParaRPr dirty="0"/>
          </a:p>
        </p:txBody>
      </p:sp>
      <p:sp>
        <p:nvSpPr>
          <p:cNvPr id="2" name="Google Shape;862;p118">
            <a:extLst>
              <a:ext uri="{FF2B5EF4-FFF2-40B4-BE49-F238E27FC236}">
                <a16:creationId xmlns:a16="http://schemas.microsoft.com/office/drawing/2014/main" id="{075D4FEA-EAEC-9E2F-6265-B58DEC849513}"/>
              </a:ext>
            </a:extLst>
          </p:cNvPr>
          <p:cNvSpPr txBox="1"/>
          <p:nvPr/>
        </p:nvSpPr>
        <p:spPr>
          <a:xfrm>
            <a:off x="2816439" y="4358206"/>
            <a:ext cx="49515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雲端安全態勢管理</a:t>
            </a:r>
            <a:r>
              <a:rPr lang="en-US" alt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(CSPM)</a:t>
            </a: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所有的</a:t>
            </a:r>
            <a:r>
              <a:rPr lang="en-US" alt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訂閱皆可使用</a:t>
            </a:r>
            <a:endParaRPr dirty="0"/>
          </a:p>
        </p:txBody>
      </p:sp>
      <p:sp>
        <p:nvSpPr>
          <p:cNvPr id="3" name="Google Shape;862;p118">
            <a:extLst>
              <a:ext uri="{FF2B5EF4-FFF2-40B4-BE49-F238E27FC236}">
                <a16:creationId xmlns:a16="http://schemas.microsoft.com/office/drawing/2014/main" id="{3EEFEDA8-D158-7DD0-9072-3918509260ED}"/>
              </a:ext>
            </a:extLst>
          </p:cNvPr>
          <p:cNvSpPr txBox="1"/>
          <p:nvPr/>
        </p:nvSpPr>
        <p:spPr>
          <a:xfrm>
            <a:off x="2816438" y="5118083"/>
            <a:ext cx="49515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安全中心可以評估部署在本地的工作負載的安全</a:t>
            </a:r>
            <a:endParaRPr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26" y="29300"/>
            <a:ext cx="95250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19"/>
          <p:cNvSpPr txBox="1"/>
          <p:nvPr/>
        </p:nvSpPr>
        <p:spPr>
          <a:xfrm>
            <a:off x="0" y="6424734"/>
            <a:ext cx="96300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什麼是適用於雲端的 Microsoft Defender？ - Microsoft Defender for Cloud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0" name="Google Shape;870;p1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26" y="2900171"/>
            <a:ext cx="832485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19"/>
          <p:cNvSpPr/>
          <p:nvPr/>
        </p:nvSpPr>
        <p:spPr>
          <a:xfrm>
            <a:off x="6898966" y="2914320"/>
            <a:ext cx="1384916" cy="20418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119"/>
          <p:cNvSpPr/>
          <p:nvPr/>
        </p:nvSpPr>
        <p:spPr>
          <a:xfrm>
            <a:off x="151936" y="3169552"/>
            <a:ext cx="585927" cy="22416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3" name="Google Shape;873;p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5026" y="4075593"/>
            <a:ext cx="7050997" cy="2279768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9"/>
          <p:cNvSpPr/>
          <p:nvPr/>
        </p:nvSpPr>
        <p:spPr>
          <a:xfrm>
            <a:off x="10361256" y="4385793"/>
            <a:ext cx="1064305" cy="22416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750" y="1676400"/>
            <a:ext cx="100965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5;p10">
            <a:extLst>
              <a:ext uri="{FF2B5EF4-FFF2-40B4-BE49-F238E27FC236}">
                <a16:creationId xmlns:a16="http://schemas.microsoft.com/office/drawing/2014/main" id="{FBD0E910-8ED7-8334-2D27-3C20ED3FB4EB}"/>
              </a:ext>
            </a:extLst>
          </p:cNvPr>
          <p:cNvSpPr txBox="1"/>
          <p:nvPr/>
        </p:nvSpPr>
        <p:spPr>
          <a:xfrm>
            <a:off x="2924452" y="3985797"/>
            <a:ext cx="732925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套用系統更新可以增加在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Defender for Cloud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中的組織安全分數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45;p10">
            <a:extLst>
              <a:ext uri="{FF2B5EF4-FFF2-40B4-BE49-F238E27FC236}">
                <a16:creationId xmlns:a16="http://schemas.microsoft.com/office/drawing/2014/main" id="{59F0BBF7-3E37-5574-B130-C90D61438C41}"/>
              </a:ext>
            </a:extLst>
          </p:cNvPr>
          <p:cNvSpPr txBox="1"/>
          <p:nvPr/>
        </p:nvSpPr>
        <p:spPr>
          <a:xfrm>
            <a:off x="2924452" y="4539308"/>
            <a:ext cx="732925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Defender for Cloud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安全分數可以評量跨多個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訂閱帳戶的資源存取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45;p10">
            <a:extLst>
              <a:ext uri="{FF2B5EF4-FFF2-40B4-BE49-F238E27FC236}">
                <a16:creationId xmlns:a16="http://schemas.microsoft.com/office/drawing/2014/main" id="{8615850E-61C2-A2EE-1031-7B24F10BB981}"/>
              </a:ext>
            </a:extLst>
          </p:cNvPr>
          <p:cNvSpPr txBox="1"/>
          <p:nvPr/>
        </p:nvSpPr>
        <p:spPr>
          <a:xfrm>
            <a:off x="2924452" y="5113580"/>
            <a:ext cx="732925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開啟多要素驗證可以增加組職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Defender for Cloud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的安全分數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3487" y="2205037"/>
            <a:ext cx="972502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20"/>
          <p:cNvSpPr txBox="1"/>
          <p:nvPr/>
        </p:nvSpPr>
        <p:spPr>
          <a:xfrm>
            <a:off x="4423299" y="3924800"/>
            <a:ext cx="7241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您可以使用 Microsoft 365 安全中心中的_________查看與同一攻擊相關的警報彙整。</a:t>
            </a:r>
            <a:endParaRPr/>
          </a:p>
        </p:txBody>
      </p:sp>
      <p:sp>
        <p:nvSpPr>
          <p:cNvPr id="881" name="Google Shape;881;p120"/>
          <p:cNvSpPr txBox="1"/>
          <p:nvPr/>
        </p:nvSpPr>
        <p:spPr>
          <a:xfrm>
            <a:off x="4307890" y="4345185"/>
            <a:ext cx="5925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事件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21" y="131491"/>
            <a:ext cx="96964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21"/>
          <p:cNvSpPr txBox="1"/>
          <p:nvPr/>
        </p:nvSpPr>
        <p:spPr>
          <a:xfrm>
            <a:off x="135385" y="6344860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365 Defender中的威脅分析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8" name="Google Shape;888;p1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9754" y="1716755"/>
            <a:ext cx="7007442" cy="4003383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21"/>
          <p:cNvSpPr txBox="1"/>
          <p:nvPr/>
        </p:nvSpPr>
        <p:spPr>
          <a:xfrm>
            <a:off x="135385" y="5975528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具有Microsoft 365 Defender的事件回應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7425" y="1490662"/>
            <a:ext cx="7677150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80;p120">
            <a:extLst>
              <a:ext uri="{FF2B5EF4-FFF2-40B4-BE49-F238E27FC236}">
                <a16:creationId xmlns:a16="http://schemas.microsoft.com/office/drawing/2014/main" id="{7E64354D-F6E4-7A19-62A1-0B672F1B8930}"/>
              </a:ext>
            </a:extLst>
          </p:cNvPr>
          <p:cNvSpPr txBox="1"/>
          <p:nvPr/>
        </p:nvSpPr>
        <p:spPr>
          <a:xfrm>
            <a:off x="2475020" y="3986943"/>
            <a:ext cx="7241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網路安全群組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(NSGs)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可以阻擋來自網際網路的輸入流量</a:t>
            </a:r>
            <a:endParaRPr dirty="0"/>
          </a:p>
        </p:txBody>
      </p:sp>
      <p:sp>
        <p:nvSpPr>
          <p:cNvPr id="3" name="Google Shape;880;p120">
            <a:extLst>
              <a:ext uri="{FF2B5EF4-FFF2-40B4-BE49-F238E27FC236}">
                <a16:creationId xmlns:a16="http://schemas.microsoft.com/office/drawing/2014/main" id="{4803A98E-B4EB-4079-BD26-8228A1E2F0FE}"/>
              </a:ext>
            </a:extLst>
          </p:cNvPr>
          <p:cNvSpPr txBox="1"/>
          <p:nvPr/>
        </p:nvSpPr>
        <p:spPr>
          <a:xfrm>
            <a:off x="2475020" y="4532129"/>
            <a:ext cx="7241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網路安全群組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(NSGs)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可以阻擋輸出到網際網路的流量</a:t>
            </a:r>
            <a:endParaRPr dirty="0"/>
          </a:p>
        </p:txBody>
      </p:sp>
      <p:sp>
        <p:nvSpPr>
          <p:cNvPr id="4" name="Google Shape;880;p120">
            <a:extLst>
              <a:ext uri="{FF2B5EF4-FFF2-40B4-BE49-F238E27FC236}">
                <a16:creationId xmlns:a16="http://schemas.microsoft.com/office/drawing/2014/main" id="{AD9ADAE8-900A-E0A8-1B6C-3EA8428AFE38}"/>
              </a:ext>
            </a:extLst>
          </p:cNvPr>
          <p:cNvSpPr txBox="1"/>
          <p:nvPr/>
        </p:nvSpPr>
        <p:spPr>
          <a:xfrm>
            <a:off x="2475020" y="5367337"/>
            <a:ext cx="7241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網路安全群組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(NSGs)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可以根據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IP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位址、通訊協定和埠來過濾流量</a:t>
            </a:r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8812" y="2124075"/>
            <a:ext cx="833437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23"/>
          <p:cNvSpPr txBox="1"/>
          <p:nvPr/>
        </p:nvSpPr>
        <p:spPr>
          <a:xfrm>
            <a:off x="224161" y="6327104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網路安全性群組概觀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437" y="1476375"/>
            <a:ext cx="7477125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24"/>
          <p:cNvSpPr txBox="1"/>
          <p:nvPr/>
        </p:nvSpPr>
        <p:spPr>
          <a:xfrm>
            <a:off x="2745419" y="4568573"/>
            <a:ext cx="50491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Intune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可用於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配置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Azure 訂閱</a:t>
            </a:r>
            <a:endParaRPr dirty="0"/>
          </a:p>
        </p:txBody>
      </p:sp>
      <p:sp>
        <p:nvSpPr>
          <p:cNvPr id="2" name="Google Shape;906;p124">
            <a:extLst>
              <a:ext uri="{FF2B5EF4-FFF2-40B4-BE49-F238E27FC236}">
                <a16:creationId xmlns:a16="http://schemas.microsoft.com/office/drawing/2014/main" id="{01374037-7321-899C-F555-EAEA21955053}"/>
              </a:ext>
            </a:extLst>
          </p:cNvPr>
          <p:cNvSpPr txBox="1"/>
          <p:nvPr/>
        </p:nvSpPr>
        <p:spPr>
          <a:xfrm>
            <a:off x="2745419" y="4063299"/>
            <a:ext cx="54397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Intune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可以被使用來管理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Android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裝置</a:t>
            </a:r>
            <a:endParaRPr dirty="0"/>
          </a:p>
        </p:txBody>
      </p:sp>
      <p:sp>
        <p:nvSpPr>
          <p:cNvPr id="3" name="Google Shape;906;p124">
            <a:extLst>
              <a:ext uri="{FF2B5EF4-FFF2-40B4-BE49-F238E27FC236}">
                <a16:creationId xmlns:a16="http://schemas.microsoft.com/office/drawing/2014/main" id="{558387E6-A86F-CAB7-F2D4-E04A168CB71C}"/>
              </a:ext>
            </a:extLst>
          </p:cNvPr>
          <p:cNvSpPr txBox="1"/>
          <p:nvPr/>
        </p:nvSpPr>
        <p:spPr>
          <a:xfrm>
            <a:off x="2745419" y="5326485"/>
            <a:ext cx="50491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Intune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可用於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管理組織擁有的裝置和個人裝置</a:t>
            </a:r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2137" y="1573114"/>
            <a:ext cx="841057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25"/>
          <p:cNvSpPr txBox="1"/>
          <p:nvPr/>
        </p:nvSpPr>
        <p:spPr>
          <a:xfrm>
            <a:off x="1481" y="5836160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什麼是Microsoft Intune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25"/>
          <p:cNvSpPr txBox="1"/>
          <p:nvPr/>
        </p:nvSpPr>
        <p:spPr>
          <a:xfrm>
            <a:off x="0" y="6366159"/>
            <a:ext cx="79810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什麼是Microsoft Intune裝置註冊 - Microsoft Intune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5075" y="1443037"/>
            <a:ext cx="718185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06;p124">
            <a:extLst>
              <a:ext uri="{FF2B5EF4-FFF2-40B4-BE49-F238E27FC236}">
                <a16:creationId xmlns:a16="http://schemas.microsoft.com/office/drawing/2014/main" id="{1249AE55-BF71-D017-09F5-3137DA7CA945}"/>
              </a:ext>
            </a:extLst>
          </p:cNvPr>
          <p:cNvSpPr txBox="1"/>
          <p:nvPr/>
        </p:nvSpPr>
        <p:spPr>
          <a:xfrm>
            <a:off x="2745419" y="4001153"/>
            <a:ext cx="54397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你可以為每一個虛擬網路建立一個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Bastion</a:t>
            </a:r>
            <a:endParaRPr dirty="0"/>
          </a:p>
        </p:txBody>
      </p:sp>
      <p:sp>
        <p:nvSpPr>
          <p:cNvPr id="3" name="Google Shape;906;p124">
            <a:extLst>
              <a:ext uri="{FF2B5EF4-FFF2-40B4-BE49-F238E27FC236}">
                <a16:creationId xmlns:a16="http://schemas.microsoft.com/office/drawing/2014/main" id="{73C95468-7698-1E3A-7A19-92D5D7D2A8AD}"/>
              </a:ext>
            </a:extLst>
          </p:cNvPr>
          <p:cNvSpPr txBox="1"/>
          <p:nvPr/>
        </p:nvSpPr>
        <p:spPr>
          <a:xfrm>
            <a:off x="2745419" y="4554168"/>
            <a:ext cx="54397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Bastion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RDP 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提供安全的用戶連接</a:t>
            </a:r>
            <a:endParaRPr dirty="0"/>
          </a:p>
        </p:txBody>
      </p:sp>
      <p:sp>
        <p:nvSpPr>
          <p:cNvPr id="4" name="Google Shape;906;p124">
            <a:extLst>
              <a:ext uri="{FF2B5EF4-FFF2-40B4-BE49-F238E27FC236}">
                <a16:creationId xmlns:a16="http://schemas.microsoft.com/office/drawing/2014/main" id="{DC197C9D-7727-FD59-0A00-593E64ED0073}"/>
              </a:ext>
            </a:extLst>
          </p:cNvPr>
          <p:cNvSpPr txBox="1"/>
          <p:nvPr/>
        </p:nvSpPr>
        <p:spPr>
          <a:xfrm>
            <a:off x="2745418" y="5383693"/>
            <a:ext cx="628317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入口網站使用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Bastion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提供安全的連線到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虛擬機器</a:t>
            </a:r>
            <a:endParaRPr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1225" y="358944"/>
            <a:ext cx="782955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27"/>
          <p:cNvSpPr txBox="1"/>
          <p:nvPr/>
        </p:nvSpPr>
        <p:spPr>
          <a:xfrm>
            <a:off x="206406" y="6327105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關於 Azure Bastion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5" name="Google Shape;925;p1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33637" y="3803482"/>
            <a:ext cx="732472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675" y="2409825"/>
            <a:ext cx="82486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28"/>
          <p:cNvSpPr txBox="1"/>
          <p:nvPr/>
        </p:nvSpPr>
        <p:spPr>
          <a:xfrm>
            <a:off x="2052962" y="2912745"/>
            <a:ext cx="795217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Defender for Endpoint 中的哪些功能通過減少攻擊面來提供抵禦網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威脅的第一道防線？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2" name="Google Shape;932;p128"/>
          <p:cNvSpPr txBox="1"/>
          <p:nvPr/>
        </p:nvSpPr>
        <p:spPr>
          <a:xfrm>
            <a:off x="2301535" y="4739755"/>
            <a:ext cx="609452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自動修復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自動調查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高級狩獵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網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保護</a:t>
            </a:r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5" y="2452687"/>
            <a:ext cx="828675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29"/>
          <p:cNvSpPr txBox="1"/>
          <p:nvPr/>
        </p:nvSpPr>
        <p:spPr>
          <a:xfrm>
            <a:off x="0" y="6357281"/>
            <a:ext cx="71642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使用網路保護來協助防止連線到不正確的網站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95362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3"/>
          <p:cNvSpPr txBox="1"/>
          <p:nvPr/>
        </p:nvSpPr>
        <p:spPr>
          <a:xfrm>
            <a:off x="135383" y="6339527"/>
            <a:ext cx="70377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適用於雲端的 Microsoft Defender 的安全性態勢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3"/>
          <p:cNvPicPr preferRelativeResize="0"/>
          <p:nvPr/>
        </p:nvPicPr>
        <p:blipFill rotWithShape="1">
          <a:blip r:embed="rId5">
            <a:alphaModFix/>
          </a:blip>
          <a:srcRect t="8893" r="39616"/>
          <a:stretch/>
        </p:blipFill>
        <p:spPr>
          <a:xfrm>
            <a:off x="8584228" y="2634120"/>
            <a:ext cx="3472389" cy="403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383" y="2690813"/>
            <a:ext cx="81248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5425" y="2038350"/>
            <a:ext cx="920115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30"/>
          <p:cNvSpPr txBox="1"/>
          <p:nvPr/>
        </p:nvSpPr>
        <p:spPr>
          <a:xfrm>
            <a:off x="1659382" y="3859113"/>
            <a:ext cx="56114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Sentinel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，您可以使用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自動化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任務</a:t>
            </a:r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0" y="2364806"/>
            <a:ext cx="4948428" cy="1596267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31"/>
          <p:cNvSpPr txBox="1"/>
          <p:nvPr/>
        </p:nvSpPr>
        <p:spPr>
          <a:xfrm>
            <a:off x="1480" y="6389248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Microsoft Sentinel？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1" name="Google Shape;951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6566" y="95250"/>
            <a:ext cx="91821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0768" y="2364806"/>
            <a:ext cx="6843512" cy="3121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4575" y="2095500"/>
            <a:ext cx="75628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4;p130">
            <a:extLst>
              <a:ext uri="{FF2B5EF4-FFF2-40B4-BE49-F238E27FC236}">
                <a16:creationId xmlns:a16="http://schemas.microsoft.com/office/drawing/2014/main" id="{E1A29BEC-A3AD-EFBE-9F70-884220FBB23E}"/>
              </a:ext>
            </a:extLst>
          </p:cNvPr>
          <p:cNvSpPr txBox="1"/>
          <p:nvPr/>
        </p:nvSpPr>
        <p:spPr>
          <a:xfrm>
            <a:off x="2314575" y="2838181"/>
            <a:ext cx="56114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那二個種類的資源可以被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防火牆保護？</a:t>
            </a:r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3625" y="2185987"/>
            <a:ext cx="7524750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33"/>
          <p:cNvSpPr txBox="1"/>
          <p:nvPr/>
        </p:nvSpPr>
        <p:spPr>
          <a:xfrm>
            <a:off x="93726" y="6353294"/>
            <a:ext cx="6094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何謂 Azure 防火牆？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33"/>
          <p:cNvSpPr/>
          <p:nvPr/>
        </p:nvSpPr>
        <p:spPr>
          <a:xfrm>
            <a:off x="2406777" y="2944368"/>
            <a:ext cx="2596896" cy="32918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33"/>
          <p:cNvSpPr/>
          <p:nvPr/>
        </p:nvSpPr>
        <p:spPr>
          <a:xfrm>
            <a:off x="2411349" y="3895343"/>
            <a:ext cx="2596896" cy="30118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33"/>
          <p:cNvSpPr txBox="1"/>
          <p:nvPr/>
        </p:nvSpPr>
        <p:spPr>
          <a:xfrm>
            <a:off x="2542032" y="4855464"/>
            <a:ext cx="17027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A、D答案才是對的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2225" y="2247900"/>
            <a:ext cx="70675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34"/>
          <p:cNvSpPr txBox="1"/>
          <p:nvPr/>
        </p:nvSpPr>
        <p:spPr>
          <a:xfrm>
            <a:off x="5644134" y="2781300"/>
            <a:ext cx="60944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您計劃實施安全策略並在整個網路基礎設施中放置多層防禦。</a:t>
            </a:r>
            <a:b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這代表了哪種安全方法？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972;p134">
            <a:extLst>
              <a:ext uri="{FF2B5EF4-FFF2-40B4-BE49-F238E27FC236}">
                <a16:creationId xmlns:a16="http://schemas.microsoft.com/office/drawing/2014/main" id="{7C7AB1DD-1E95-C9E3-C07A-80E0A36CF96C}"/>
              </a:ext>
            </a:extLst>
          </p:cNvPr>
          <p:cNvSpPr txBox="1"/>
          <p:nvPr/>
        </p:nvSpPr>
        <p:spPr>
          <a:xfrm>
            <a:off x="4099419" y="3988840"/>
            <a:ext cx="221260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深層防禦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縱深防禦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972;p134">
            <a:extLst>
              <a:ext uri="{FF2B5EF4-FFF2-40B4-BE49-F238E27FC236}">
                <a16:creationId xmlns:a16="http://schemas.microsoft.com/office/drawing/2014/main" id="{3788D840-F020-BF67-4B67-DDFE158C91C3}"/>
              </a:ext>
            </a:extLst>
          </p:cNvPr>
          <p:cNvSpPr txBox="1"/>
          <p:nvPr/>
        </p:nvSpPr>
        <p:spPr>
          <a:xfrm>
            <a:off x="4880653" y="4305307"/>
            <a:ext cx="191964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共同分擔責任模型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832" y="183070"/>
            <a:ext cx="70961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35"/>
          <p:cNvSpPr txBox="1"/>
          <p:nvPr/>
        </p:nvSpPr>
        <p:spPr>
          <a:xfrm>
            <a:off x="1523" y="6399014"/>
            <a:ext cx="6094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縱深防禦是什麼？ - Training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9" name="Google Shape;979;p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8141" y="2230945"/>
            <a:ext cx="6386413" cy="3691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9237" y="1633537"/>
            <a:ext cx="9153525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72;p134">
            <a:extLst>
              <a:ext uri="{FF2B5EF4-FFF2-40B4-BE49-F238E27FC236}">
                <a16:creationId xmlns:a16="http://schemas.microsoft.com/office/drawing/2014/main" id="{D17FE373-8E9C-6F55-B6A9-C6D38B5C16C1}"/>
              </a:ext>
            </a:extLst>
          </p:cNvPr>
          <p:cNvSpPr txBox="1"/>
          <p:nvPr/>
        </p:nvSpPr>
        <p:spPr>
          <a:xfrm>
            <a:off x="3176142" y="3828865"/>
            <a:ext cx="609447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Defender for Endpoint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可以保護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Android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裝置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972;p134">
            <a:extLst>
              <a:ext uri="{FF2B5EF4-FFF2-40B4-BE49-F238E27FC236}">
                <a16:creationId xmlns:a16="http://schemas.microsoft.com/office/drawing/2014/main" id="{8788E08E-3A49-8D8B-750D-448DD405680F}"/>
              </a:ext>
            </a:extLst>
          </p:cNvPr>
          <p:cNvSpPr txBox="1"/>
          <p:nvPr/>
        </p:nvSpPr>
        <p:spPr>
          <a:xfrm>
            <a:off x="3176142" y="4473395"/>
            <a:ext cx="609447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Defender for Endpoint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可以保護運行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Windows 10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的虛擬主機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972;p134">
            <a:extLst>
              <a:ext uri="{FF2B5EF4-FFF2-40B4-BE49-F238E27FC236}">
                <a16:creationId xmlns:a16="http://schemas.microsoft.com/office/drawing/2014/main" id="{2F76710B-0AB5-3DDC-D0DC-0C2A78EA1424}"/>
              </a:ext>
            </a:extLst>
          </p:cNvPr>
          <p:cNvSpPr txBox="1"/>
          <p:nvPr/>
        </p:nvSpPr>
        <p:spPr>
          <a:xfrm>
            <a:off x="3176142" y="5106106"/>
            <a:ext cx="74966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Defender for Endpoint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可以為</a:t>
            </a:r>
            <a:r>
              <a:rPr lang="en-US" alt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SharePoint Online</a:t>
            </a: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站點和內容提供防毒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58" y="1565102"/>
            <a:ext cx="908685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37"/>
          <p:cNvSpPr txBox="1"/>
          <p:nvPr/>
        </p:nvSpPr>
        <p:spPr>
          <a:xfrm>
            <a:off x="122068" y="5564530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適用於端點的 Microsoft Defender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137"/>
          <p:cNvSpPr txBox="1"/>
          <p:nvPr/>
        </p:nvSpPr>
        <p:spPr>
          <a:xfrm>
            <a:off x="122068" y="5933862"/>
            <a:ext cx="9705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 Android 上使用 Microsoft Intune 部署適用於端點的 Microsoft Defender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37"/>
          <p:cNvSpPr txBox="1"/>
          <p:nvPr/>
        </p:nvSpPr>
        <p:spPr>
          <a:xfrm>
            <a:off x="7802547" y="3954388"/>
            <a:ext cx="40500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Defnender for Office365才對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2371725"/>
            <a:ext cx="82962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38"/>
          <p:cNvSpPr txBox="1"/>
          <p:nvPr/>
        </p:nvSpPr>
        <p:spPr>
          <a:xfrm>
            <a:off x="2022258" y="2939378"/>
            <a:ext cx="81474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只有在附件沒有惡意軟件的情況下，您才能使用什麼來掃描電子郵件附件並將附件轉發給收件人？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129" y="340865"/>
            <a:ext cx="829627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39"/>
          <p:cNvSpPr txBox="1"/>
          <p:nvPr/>
        </p:nvSpPr>
        <p:spPr>
          <a:xfrm>
            <a:off x="0" y="6375036"/>
            <a:ext cx="99674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適用於 Office 365 的 Microsoft Defender 服務描述 - Service Descriptions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5" name="Google Shape;1005;p1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162" y="2517560"/>
            <a:ext cx="118776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39"/>
          <p:cNvSpPr/>
          <p:nvPr/>
        </p:nvSpPr>
        <p:spPr>
          <a:xfrm>
            <a:off x="1394722" y="3648722"/>
            <a:ext cx="877961" cy="20418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12" y="2366962"/>
            <a:ext cx="932497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/>
        </p:nvSpPr>
        <p:spPr>
          <a:xfrm>
            <a:off x="1502545" y="2930501"/>
            <a:ext cx="85025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哪個分數衡量組織在完成有助於降低與</a:t>
            </a:r>
            <a:r>
              <a:rPr lang="zh-TW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保護和監管標準相關的風險的行動方面的進展？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2287" y="2357437"/>
            <a:ext cx="60674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40"/>
          <p:cNvSpPr txBox="1"/>
          <p:nvPr/>
        </p:nvSpPr>
        <p:spPr>
          <a:xfrm>
            <a:off x="3304713" y="2873691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哪個功能提供 Azure Sentinel 的擴展檢測和響應 (XDR) 功能？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2144" y="579268"/>
            <a:ext cx="61436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41"/>
          <p:cNvSpPr txBox="1"/>
          <p:nvPr/>
        </p:nvSpPr>
        <p:spPr>
          <a:xfrm>
            <a:off x="82118" y="6312892"/>
            <a:ext cx="105355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評估和試驗Microsoft 365 Defender，這是一個 XDR 解決方案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9" name="Google Shape;1019;p1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24050" y="3422342"/>
            <a:ext cx="83439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5662" y="2381250"/>
            <a:ext cx="540067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96C202D-F619-6D51-EB99-C675214780E4}"/>
              </a:ext>
            </a:extLst>
          </p:cNvPr>
          <p:cNvSpPr txBox="1"/>
          <p:nvPr/>
        </p:nvSpPr>
        <p:spPr>
          <a:xfrm>
            <a:off x="3395662" y="290446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您可以使用什麼來為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SQL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託管實例提供威脅檢測？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9428" y="122509"/>
            <a:ext cx="49339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43"/>
          <p:cNvSpPr txBox="1"/>
          <p:nvPr/>
        </p:nvSpPr>
        <p:spPr>
          <a:xfrm>
            <a:off x="188650" y="6366159"/>
            <a:ext cx="94525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什麼是適用於雲端的 Microsoft Defender？ - Microsoft Defender for Cloud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1" name="Google Shape;1031;p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3301" y="2223874"/>
            <a:ext cx="83915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4512" y="1524000"/>
            <a:ext cx="85629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589E10B-3315-F6F6-E852-69F6EF20E28D}"/>
              </a:ext>
            </a:extLst>
          </p:cNvPr>
          <p:cNvSpPr txBox="1"/>
          <p:nvPr/>
        </p:nvSpPr>
        <p:spPr>
          <a:xfrm>
            <a:off x="2479089" y="3916523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微軟365安全中心的微軟安全分數可以為微軟雲應用安全提供建議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09018C2-118F-8087-7880-6511202A5B34}"/>
              </a:ext>
            </a:extLst>
          </p:cNvPr>
          <p:cNvSpPr txBox="1"/>
          <p:nvPr/>
        </p:nvSpPr>
        <p:spPr>
          <a:xfrm>
            <a:off x="2479088" y="4471372"/>
            <a:ext cx="10163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從微軟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365Defender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入口網站，您可以查看您的微軟安全分數與像您這樣的組織的分數相比如何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A63EDC-6AB1-BE19-AB72-103C35C56B2E}"/>
              </a:ext>
            </a:extLst>
          </p:cNvPr>
          <p:cNvSpPr txBox="1"/>
          <p:nvPr/>
        </p:nvSpPr>
        <p:spPr>
          <a:xfrm>
            <a:off x="2479088" y="5303648"/>
            <a:ext cx="88221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如果您使用第三方應用程式或軟體解決改善操作，則微軟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365 Defender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入口網站中的微軟安全分數會給您分數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2095500"/>
            <a:ext cx="96012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45"/>
          <p:cNvSpPr txBox="1"/>
          <p:nvPr/>
        </p:nvSpPr>
        <p:spPr>
          <a:xfrm>
            <a:off x="144262" y="6318226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安全性入口網站和系統管理中心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45"/>
          <p:cNvSpPr txBox="1"/>
          <p:nvPr/>
        </p:nvSpPr>
        <p:spPr>
          <a:xfrm>
            <a:off x="144262" y="5847710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安全分數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1162" y="2357437"/>
            <a:ext cx="882967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46"/>
          <p:cNvSpPr txBox="1"/>
          <p:nvPr/>
        </p:nvSpPr>
        <p:spPr>
          <a:xfrm>
            <a:off x="1681161" y="2878729"/>
            <a:ext cx="91673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您可以使用哪個 Azure Active Directory (Azure AD) 功能來限制 Microsoft Intune 管理的設備訪問公司資源？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47"/>
          <p:cNvSpPr txBox="1"/>
          <p:nvPr/>
        </p:nvSpPr>
        <p:spPr>
          <a:xfrm>
            <a:off x="162016" y="6082074"/>
            <a:ext cx="10260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Azure Active Directory 中的條件式存取？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5" name="Google Shape;1055;p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2587" y="2514600"/>
            <a:ext cx="88868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9787" y="2009775"/>
            <a:ext cx="797242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69;p149">
            <a:extLst>
              <a:ext uri="{FF2B5EF4-FFF2-40B4-BE49-F238E27FC236}">
                <a16:creationId xmlns:a16="http://schemas.microsoft.com/office/drawing/2014/main" id="{B2E13416-F2AE-80B6-CDCC-293D88E58878}"/>
              </a:ext>
            </a:extLst>
          </p:cNvPr>
          <p:cNvSpPr txBox="1"/>
          <p:nvPr/>
        </p:nvSpPr>
        <p:spPr>
          <a:xfrm>
            <a:off x="4355976" y="4455688"/>
            <a:ext cx="391801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已更名為Microsoft Defender for Cloud</a:t>
            </a:r>
            <a:r>
              <a:rPr lang="en-US" alt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Apps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069;p149">
            <a:extLst>
              <a:ext uri="{FF2B5EF4-FFF2-40B4-BE49-F238E27FC236}">
                <a16:creationId xmlns:a16="http://schemas.microsoft.com/office/drawing/2014/main" id="{F61F25F2-58C3-7CFF-21AA-10762B582FD4}"/>
              </a:ext>
            </a:extLst>
          </p:cNvPr>
          <p:cNvSpPr txBox="1"/>
          <p:nvPr/>
        </p:nvSpPr>
        <p:spPr>
          <a:xfrm>
            <a:off x="5545583" y="4945879"/>
            <a:ext cx="479690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_______________________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可以使用條件存取來即時控制會話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8786" y="793626"/>
            <a:ext cx="879157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49"/>
          <p:cNvSpPr txBox="1"/>
          <p:nvPr/>
        </p:nvSpPr>
        <p:spPr>
          <a:xfrm>
            <a:off x="135384" y="6273838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什麼是適用於雲端的 Defender 應用程式？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7" name="Google Shape;1067;p1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1762" y="4435599"/>
            <a:ext cx="68484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49"/>
          <p:cNvSpPr/>
          <p:nvPr/>
        </p:nvSpPr>
        <p:spPr>
          <a:xfrm>
            <a:off x="3045041" y="5584054"/>
            <a:ext cx="5779363" cy="20418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49"/>
          <p:cNvSpPr txBox="1"/>
          <p:nvPr/>
        </p:nvSpPr>
        <p:spPr>
          <a:xfrm>
            <a:off x="5175682" y="2227393"/>
            <a:ext cx="422577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已更名為Microsoft Defender for Clou</a:t>
            </a:r>
            <a:r>
              <a:rPr lang="en-US" alt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 Apps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325" y="2428875"/>
            <a:ext cx="92773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 txBox="1"/>
          <p:nvPr/>
        </p:nvSpPr>
        <p:spPr>
          <a:xfrm>
            <a:off x="126507" y="6046563"/>
            <a:ext cx="7641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Purview 合規性管理員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0" y="2152650"/>
            <a:ext cx="97155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69;p149">
            <a:extLst>
              <a:ext uri="{FF2B5EF4-FFF2-40B4-BE49-F238E27FC236}">
                <a16:creationId xmlns:a16="http://schemas.microsoft.com/office/drawing/2014/main" id="{13644CC2-6A20-5ADD-24E0-8E89C4F1FDFA}"/>
              </a:ext>
            </a:extLst>
          </p:cNvPr>
          <p:cNvSpPr txBox="1"/>
          <p:nvPr/>
        </p:nvSpPr>
        <p:spPr>
          <a:xfrm>
            <a:off x="2971058" y="4954758"/>
            <a:ext cx="479690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DDoS</a:t>
            </a: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保護標準版可以用來保護</a:t>
            </a:r>
            <a:r>
              <a:rPr lang="en-US" alt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____________________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11" y="369344"/>
            <a:ext cx="95821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51"/>
          <p:cNvSpPr txBox="1"/>
          <p:nvPr/>
        </p:nvSpPr>
        <p:spPr>
          <a:xfrm>
            <a:off x="206406" y="6291593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DDoS 保護標準概觀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F9A9E9-E1BB-56CF-0E88-E5AA14863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11" y="2222007"/>
            <a:ext cx="763905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7887" y="2352675"/>
            <a:ext cx="789622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52"/>
          <p:cNvSpPr txBox="1"/>
          <p:nvPr/>
        </p:nvSpPr>
        <p:spPr>
          <a:xfrm>
            <a:off x="2168738" y="2880322"/>
            <a:ext cx="77479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應該在 Microsoft 365 Defender 入口網站中使用什麼來查看安全趨勢並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追蹤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身份的保護狀態？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700" y="2557462"/>
            <a:ext cx="78486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53"/>
          <p:cNvSpPr txBox="1"/>
          <p:nvPr/>
        </p:nvSpPr>
        <p:spPr>
          <a:xfrm>
            <a:off x="1480" y="6398126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智慧報表和深入解析 - Office 365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637" y="2128837"/>
            <a:ext cx="5038725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54"/>
          <p:cNvSpPr txBox="1"/>
          <p:nvPr/>
        </p:nvSpPr>
        <p:spPr>
          <a:xfrm>
            <a:off x="5068085" y="3200374"/>
            <a:ext cx="60945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你有 Microsoft 365 E3 訂閱。</a:t>
            </a:r>
            <a:b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您計劃使用統一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稽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核日誌和基本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稽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核來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稽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核用戶活動。</a:t>
            </a:r>
            <a:b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稽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核記錄將保留多長時間？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105" y="301517"/>
            <a:ext cx="48006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55"/>
          <p:cNvSpPr txBox="1"/>
          <p:nvPr/>
        </p:nvSpPr>
        <p:spPr>
          <a:xfrm>
            <a:off x="2124352" y="2006353"/>
            <a:ext cx="22523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E3 固定90天</a:t>
            </a:r>
            <a:b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90天以上需要E5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5" name="Google Shape;1105;p155"/>
          <p:cNvSpPr txBox="1"/>
          <p:nvPr/>
        </p:nvSpPr>
        <p:spPr>
          <a:xfrm>
            <a:off x="162018" y="6294537"/>
            <a:ext cx="7656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Purview 稽核解決方案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6" name="Google Shape;1106;p1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2730" y="1536484"/>
            <a:ext cx="6147414" cy="43589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04;p155">
            <a:extLst>
              <a:ext uri="{FF2B5EF4-FFF2-40B4-BE49-F238E27FC236}">
                <a16:creationId xmlns:a16="http://schemas.microsoft.com/office/drawing/2014/main" id="{9D3598E6-8994-0FBD-D94D-0E027BC18CDD}"/>
              </a:ext>
            </a:extLst>
          </p:cNvPr>
          <p:cNvSpPr txBox="1"/>
          <p:nvPr/>
        </p:nvSpPr>
        <p:spPr>
          <a:xfrm>
            <a:off x="9718827" y="1205908"/>
            <a:ext cx="225233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E3 </a:t>
            </a:r>
            <a:r>
              <a:rPr lang="en-US" alt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      E5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4262" y="2381250"/>
            <a:ext cx="494347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08A8CB7-A47F-E898-E7D8-C489627CA869}"/>
              </a:ext>
            </a:extLst>
          </p:cNvPr>
          <p:cNvSpPr txBox="1"/>
          <p:nvPr/>
        </p:nvSpPr>
        <p:spPr>
          <a:xfrm>
            <a:off x="3624262" y="2851203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Bastion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可以為哪種類型的資源提供安全訪問？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3051" y="747944"/>
            <a:ext cx="46291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57"/>
          <p:cNvSpPr txBox="1"/>
          <p:nvPr/>
        </p:nvSpPr>
        <p:spPr>
          <a:xfrm>
            <a:off x="233038" y="6220118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關於 Azure Bastion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8" name="Google Shape;1118;p1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7437" y="3181488"/>
            <a:ext cx="74771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9375" y="2081212"/>
            <a:ext cx="695325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58"/>
          <p:cNvSpPr txBox="1"/>
          <p:nvPr/>
        </p:nvSpPr>
        <p:spPr>
          <a:xfrm>
            <a:off x="5763827" y="2642871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Cloud App Security 的三種用途是什麼 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5" name="Google Shape;1125;p158"/>
          <p:cNvSpPr txBox="1"/>
          <p:nvPr/>
        </p:nvSpPr>
        <p:spPr>
          <a:xfrm>
            <a:off x="2887462" y="4812693"/>
            <a:ext cx="609452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發現和控制影子 IT 的使用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提供與 Azure 虛擬機的安全連接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保護託管在雲中任何位置的敏感信息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為本地應用程序提供直通身份驗證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E. 防止數據洩露給不合規的應用程序並限制對受監管數據的訪問</a:t>
            </a:r>
            <a:endParaRPr/>
          </a:p>
        </p:txBody>
      </p:sp>
      <p:sp>
        <p:nvSpPr>
          <p:cNvPr id="2" name="Google Shape;1124;p158">
            <a:extLst>
              <a:ext uri="{FF2B5EF4-FFF2-40B4-BE49-F238E27FC236}">
                <a16:creationId xmlns:a16="http://schemas.microsoft.com/office/drawing/2014/main" id="{41CFC33C-1D84-CBA7-B7B5-943ED0127F90}"/>
              </a:ext>
            </a:extLst>
          </p:cNvPr>
          <p:cNvSpPr txBox="1"/>
          <p:nvPr/>
        </p:nvSpPr>
        <p:spPr>
          <a:xfrm>
            <a:off x="5763827" y="2832665"/>
            <a:ext cx="39572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已更名為</a:t>
            </a:r>
            <a:r>
              <a:rPr lang="en-US" alt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Defender for Cloud Apps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59"/>
          <p:cNvSpPr txBox="1"/>
          <p:nvPr/>
        </p:nvSpPr>
        <p:spPr>
          <a:xfrm>
            <a:off x="1480" y="6362615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什麼是適用於雲端的 Defender 應用程式？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1" name="Google Shape;1131;p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6525" y="402870"/>
            <a:ext cx="68389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391" y="2966571"/>
            <a:ext cx="83629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7025" y="2395537"/>
            <a:ext cx="645795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6"/>
          <p:cNvSpPr txBox="1"/>
          <p:nvPr/>
        </p:nvSpPr>
        <p:spPr>
          <a:xfrm>
            <a:off x="3136037" y="2903868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您使用什麼來提供 Azure Sentinel 和其他安全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源之間的即時整合？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125" y="2009775"/>
            <a:ext cx="101917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60"/>
          <p:cNvSpPr txBox="1"/>
          <p:nvPr/>
        </p:nvSpPr>
        <p:spPr>
          <a:xfrm>
            <a:off x="7761303" y="4267485"/>
            <a:ext cx="10275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弱點/漏洞</a:t>
            </a:r>
            <a:endParaRPr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9FA3A1E-C05B-5821-8BA8-330AF6F334CA}"/>
              </a:ext>
            </a:extLst>
          </p:cNvPr>
          <p:cNvSpPr txBox="1"/>
          <p:nvPr/>
        </p:nvSpPr>
        <p:spPr>
          <a:xfrm>
            <a:off x="1129684" y="3783357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365 Defender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入口網站，事件是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____________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相關的集合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0574BE-7684-4FEF-D466-1C2F323601E8}"/>
              </a:ext>
            </a:extLst>
          </p:cNvPr>
          <p:cNvSpPr txBox="1"/>
          <p:nvPr/>
        </p:nvSpPr>
        <p:spPr>
          <a:xfrm>
            <a:off x="4176944" y="5126052"/>
            <a:ext cx="6942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2022-9-19 </a:t>
            </a:r>
            <a:r>
              <a:rPr lang="zh-TW" altLang="en-US" dirty="0"/>
              <a:t>考試出現這題，但是第三個選項</a:t>
            </a:r>
            <a:r>
              <a:rPr lang="en-US" altLang="zh-TW" dirty="0"/>
              <a:t>vulnerabilities</a:t>
            </a:r>
            <a:r>
              <a:rPr lang="zh-TW" altLang="en-US" dirty="0"/>
              <a:t>消失，</a:t>
            </a:r>
            <a:endParaRPr lang="en-US" altLang="zh-TW" dirty="0"/>
          </a:p>
          <a:p>
            <a:r>
              <a:rPr lang="en-US" altLang="zh-TW" dirty="0"/>
              <a:t>                   </a:t>
            </a:r>
            <a:r>
              <a:rPr lang="zh-TW" altLang="en-US" dirty="0"/>
              <a:t>新出現的選項</a:t>
            </a:r>
            <a:r>
              <a:rPr lang="en-US" altLang="zh-TW" dirty="0"/>
              <a:t>Alert</a:t>
            </a:r>
            <a:r>
              <a:rPr lang="zh-TW" altLang="en-US" dirty="0"/>
              <a:t>、</a:t>
            </a:r>
            <a:r>
              <a:rPr lang="en-US" altLang="zh-TW" dirty="0"/>
              <a:t>Event</a:t>
            </a:r>
            <a:r>
              <a:rPr lang="zh-TW" altLang="en-US" dirty="0"/>
              <a:t>、</a:t>
            </a:r>
            <a:r>
              <a:rPr lang="en-US" altLang="zh-TW" dirty="0"/>
              <a:t>Microsoft Secure Score improvement actions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有一個新出現的名詞忘了是什麼</a:t>
            </a:r>
            <a:endParaRPr lang="en-US" altLang="zh-TW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89" y="617183"/>
            <a:ext cx="99631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61"/>
          <p:cNvSpPr txBox="1"/>
          <p:nvPr/>
        </p:nvSpPr>
        <p:spPr>
          <a:xfrm>
            <a:off x="1480" y="6344859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具有Microsoft 365 Defender的事件回應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61"/>
          <p:cNvSpPr txBox="1"/>
          <p:nvPr/>
        </p:nvSpPr>
        <p:spPr>
          <a:xfrm>
            <a:off x="6997823" y="2039190"/>
            <a:ext cx="10275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弱點/漏洞</a:t>
            </a: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ED94D8-FA8F-2EC6-2F5E-CAA74C68844E}"/>
              </a:ext>
            </a:extLst>
          </p:cNvPr>
          <p:cNvSpPr txBox="1"/>
          <p:nvPr/>
        </p:nvSpPr>
        <p:spPr>
          <a:xfrm>
            <a:off x="1593541" y="2948703"/>
            <a:ext cx="69423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2022-9-19 </a:t>
            </a:r>
            <a:r>
              <a:rPr lang="zh-TW" altLang="en-US" dirty="0"/>
              <a:t>考試出現這題，但是第三個選項</a:t>
            </a:r>
            <a:r>
              <a:rPr lang="en-US" altLang="zh-TW" dirty="0"/>
              <a:t>vulnerabilities</a:t>
            </a:r>
            <a:r>
              <a:rPr lang="zh-TW" altLang="en-US" dirty="0"/>
              <a:t>消失，</a:t>
            </a:r>
            <a:endParaRPr lang="en-US" altLang="zh-TW" dirty="0"/>
          </a:p>
          <a:p>
            <a:r>
              <a:rPr lang="en-US" altLang="zh-TW" dirty="0"/>
              <a:t>                   </a:t>
            </a:r>
            <a:r>
              <a:rPr lang="zh-TW" altLang="en-US" dirty="0"/>
              <a:t>新出現的選項</a:t>
            </a:r>
            <a:r>
              <a:rPr lang="en-US" altLang="zh-TW" dirty="0"/>
              <a:t>Alert</a:t>
            </a:r>
            <a:r>
              <a:rPr lang="zh-TW" altLang="en-US" dirty="0"/>
              <a:t>、</a:t>
            </a:r>
            <a:r>
              <a:rPr lang="en-US" altLang="zh-TW" dirty="0"/>
              <a:t>Event</a:t>
            </a:r>
            <a:r>
              <a:rPr lang="zh-TW" altLang="en-US" dirty="0"/>
              <a:t>、</a:t>
            </a:r>
            <a:r>
              <a:rPr lang="en-US" altLang="zh-TW" dirty="0"/>
              <a:t>Microsoft Secure Score improvement actions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有一個新出現的名詞忘了是什麼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</a:t>
            </a:r>
            <a:r>
              <a:rPr lang="en-US" altLang="zh-TW" dirty="0"/>
              <a:t>9/1</a:t>
            </a:r>
            <a:r>
              <a:rPr lang="zh-TW" altLang="en-US" dirty="0"/>
              <a:t>改版的</a:t>
            </a:r>
            <a:r>
              <a:rPr lang="en-US" altLang="zh-TW" dirty="0"/>
              <a:t>Doc</a:t>
            </a:r>
            <a:r>
              <a:rPr lang="zh-TW" altLang="en-US" dirty="0"/>
              <a:t>裡已明確寫出是警示</a:t>
            </a:r>
            <a:r>
              <a:rPr lang="en-US" altLang="zh-TW" dirty="0"/>
              <a:t>(Alerts)</a:t>
            </a:r>
            <a:r>
              <a:rPr lang="zh-TW" altLang="en-US" dirty="0"/>
              <a:t>的集合</a:t>
            </a:r>
            <a:br>
              <a:rPr lang="en-US" altLang="zh-TW" dirty="0"/>
            </a:br>
            <a:r>
              <a:rPr lang="en-US" altLang="zh-TW" dirty="0"/>
              <a:t>	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30E001-199A-9E91-9B00-BBA5C7B66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441" y="4645918"/>
            <a:ext cx="7048500" cy="7715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44DA95-4146-20A1-6210-5E91DF75617C}"/>
              </a:ext>
            </a:extLst>
          </p:cNvPr>
          <p:cNvSpPr/>
          <p:nvPr/>
        </p:nvSpPr>
        <p:spPr>
          <a:xfrm>
            <a:off x="5974672" y="1626833"/>
            <a:ext cx="4465468" cy="237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5237" y="2247900"/>
            <a:ext cx="45815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5865F57-C419-4EA6-1DBB-D152D7A2ED4D}"/>
              </a:ext>
            </a:extLst>
          </p:cNvPr>
          <p:cNvSpPr txBox="1"/>
          <p:nvPr/>
        </p:nvSpPr>
        <p:spPr>
          <a:xfrm>
            <a:off x="5243420" y="2781492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您需要使用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Bastion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連接到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虛擬機。</a:t>
            </a:r>
            <a:b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你應該用什麼？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6032" y="84615"/>
            <a:ext cx="475297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63"/>
          <p:cNvSpPr/>
          <p:nvPr/>
        </p:nvSpPr>
        <p:spPr>
          <a:xfrm>
            <a:off x="3178205" y="1223038"/>
            <a:ext cx="1908699" cy="24857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63"/>
          <p:cNvSpPr txBox="1"/>
          <p:nvPr/>
        </p:nvSpPr>
        <p:spPr>
          <a:xfrm>
            <a:off x="1407110" y="2348427"/>
            <a:ext cx="85003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B一定是正確的</a:t>
            </a:r>
            <a:b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Bastion是支援RDP和SSH，但是這是指Bastion與Azure VM之間，要使用Bastion則是從Azure Portal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8" name="Google Shape;1158;p163"/>
          <p:cNvSpPr txBox="1"/>
          <p:nvPr/>
        </p:nvSpPr>
        <p:spPr>
          <a:xfrm>
            <a:off x="170895" y="6344860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關於 Azure Bastion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9" name="Google Shape;1159;p1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4237" y="2871647"/>
            <a:ext cx="5563895" cy="376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6700" y="2390775"/>
            <a:ext cx="40386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0746D93-614F-BBFB-EF2A-686ED3D7AA35}"/>
              </a:ext>
            </a:extLst>
          </p:cNvPr>
          <p:cNvSpPr txBox="1"/>
          <p:nvPr/>
        </p:nvSpPr>
        <p:spPr>
          <a:xfrm>
            <a:off x="4076700" y="2904469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哪個服務包含攻擊模擬訓練功能？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846" y="425759"/>
            <a:ext cx="38671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65"/>
          <p:cNvSpPr txBox="1"/>
          <p:nvPr/>
        </p:nvSpPr>
        <p:spPr>
          <a:xfrm>
            <a:off x="0" y="6321770"/>
            <a:ext cx="78764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使用攻擊模擬訓練來模擬網路釣魚攻擊 - Office 365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1" name="Google Shape;1171;p1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25386"/>
            <a:ext cx="120015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787" y="2371725"/>
            <a:ext cx="492442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66"/>
          <p:cNvSpPr txBox="1"/>
          <p:nvPr/>
        </p:nvSpPr>
        <p:spPr>
          <a:xfrm>
            <a:off x="3633787" y="2930499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您可以從 Microsoft 365 Defender 入口網站管理哪種類型的警報？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67"/>
          <p:cNvSpPr txBox="1"/>
          <p:nvPr/>
        </p:nvSpPr>
        <p:spPr>
          <a:xfrm>
            <a:off x="0" y="6380370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 Microsoft 365 Defender 中調查警示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3" name="Google Shape;1183;p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4660" y="3783320"/>
            <a:ext cx="28479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4797" y="851655"/>
            <a:ext cx="48958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67"/>
          <p:cNvSpPr/>
          <p:nvPr/>
        </p:nvSpPr>
        <p:spPr>
          <a:xfrm>
            <a:off x="4334660" y="4722920"/>
            <a:ext cx="2270326" cy="4261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675" y="1695450"/>
            <a:ext cx="901065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F27771E-1223-DBE7-1C0D-383B545D8F3F}"/>
              </a:ext>
            </a:extLst>
          </p:cNvPr>
          <p:cNvSpPr txBox="1"/>
          <p:nvPr/>
        </p:nvSpPr>
        <p:spPr>
          <a:xfrm>
            <a:off x="1795509" y="3641315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Sentinel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資料連接器僅支持 Microsoft 服務。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96F7FE4-2979-1CC0-3B05-4BC1F9411379}"/>
              </a:ext>
            </a:extLst>
          </p:cNvPr>
          <p:cNvSpPr txBox="1"/>
          <p:nvPr/>
        </p:nvSpPr>
        <p:spPr>
          <a:xfrm>
            <a:off x="1795509" y="4248043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您可以使用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Monitor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活頁簿來監控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Sentinel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收集的資料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1885164-C616-1A47-8842-B51180D53231}"/>
              </a:ext>
            </a:extLst>
          </p:cNvPr>
          <p:cNvSpPr txBox="1"/>
          <p:nvPr/>
        </p:nvSpPr>
        <p:spPr>
          <a:xfrm>
            <a:off x="1795509" y="5091421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Hunting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使您能夠在觸發警報之前識別安全威脅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3737"/>
            <a:ext cx="1005840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69"/>
          <p:cNvSpPr txBox="1"/>
          <p:nvPr/>
        </p:nvSpPr>
        <p:spPr>
          <a:xfrm>
            <a:off x="304060" y="5679034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Microsoft Sentinel？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7" name="Google Shape;1197;p1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676" y="2387797"/>
            <a:ext cx="8172450" cy="200025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198" name="Google Shape;1198;p169"/>
          <p:cNvSpPr txBox="1"/>
          <p:nvPr/>
        </p:nvSpPr>
        <p:spPr>
          <a:xfrm>
            <a:off x="304060" y="6042161"/>
            <a:ext cx="87422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 Microsoft Sentinel 中的 Azure 監視器活頁簿將資料視覺化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9" name="Google Shape;1199;p1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34632" y="4526509"/>
            <a:ext cx="8315325" cy="115252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2150" y="2810522"/>
            <a:ext cx="832485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3586" y="738418"/>
            <a:ext cx="64674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 txBox="1"/>
          <p:nvPr/>
        </p:nvSpPr>
        <p:spPr>
          <a:xfrm>
            <a:off x="64363" y="6380370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Microsoft Sentinel？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575" y="2076450"/>
            <a:ext cx="832485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70"/>
          <p:cNvSpPr txBox="1"/>
          <p:nvPr/>
        </p:nvSpPr>
        <p:spPr>
          <a:xfrm>
            <a:off x="4991470" y="2633994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網絡安全組 (NSG) 可以與哪兩個 Azure 資源關聯？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28" y="99420"/>
            <a:ext cx="822960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71"/>
          <p:cNvSpPr txBox="1"/>
          <p:nvPr/>
        </p:nvSpPr>
        <p:spPr>
          <a:xfrm>
            <a:off x="117628" y="6389248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網路安全性群組 - 運作方式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2" name="Google Shape;1212;p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5000" y="3024187"/>
            <a:ext cx="8382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7996" y="3607948"/>
            <a:ext cx="315277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3237" y="2352675"/>
            <a:ext cx="610552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72"/>
          <p:cNvSpPr txBox="1"/>
          <p:nvPr/>
        </p:nvSpPr>
        <p:spPr>
          <a:xfrm>
            <a:off x="3043237" y="2855935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 Microsoft 365 中實施資訊屏障策略的案例是什麼？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0" name="Google Shape;1220;p172"/>
          <p:cNvSpPr txBox="1"/>
          <p:nvPr/>
        </p:nvSpPr>
        <p:spPr>
          <a:xfrm>
            <a:off x="3233691" y="4672275"/>
            <a:ext cx="609452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限制對 Microsoft 365 的未經身份驗證的訪問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限制組織內某些組之間的 Microsoft Teams 聊天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限制組織內某些組之間的 Microsoft Exchange Online 電子郵件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限制與外部電子郵件收件人共享數據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4792" y="733008"/>
            <a:ext cx="620077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73"/>
          <p:cNvSpPr txBox="1"/>
          <p:nvPr/>
        </p:nvSpPr>
        <p:spPr>
          <a:xfrm>
            <a:off x="0" y="6398100"/>
            <a:ext cx="7313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了解屏障的相關資訊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73"/>
          <p:cNvSpPr/>
          <p:nvPr/>
        </p:nvSpPr>
        <p:spPr>
          <a:xfrm>
            <a:off x="2911876" y="1671220"/>
            <a:ext cx="5885895" cy="21084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73"/>
          <p:cNvSpPr txBox="1"/>
          <p:nvPr/>
        </p:nvSpPr>
        <p:spPr>
          <a:xfrm>
            <a:off x="8797771" y="1635709"/>
            <a:ext cx="20596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B才是正確答案</a:t>
            </a:r>
            <a:endParaRPr/>
          </a:p>
        </p:txBody>
      </p:sp>
      <p:pic>
        <p:nvPicPr>
          <p:cNvPr id="1229" name="Google Shape;1229;p1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5962" y="3005137"/>
            <a:ext cx="822007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73"/>
          <p:cNvSpPr/>
          <p:nvPr/>
        </p:nvSpPr>
        <p:spPr>
          <a:xfrm>
            <a:off x="6267635" y="3062797"/>
            <a:ext cx="1216241" cy="19530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7987" y="2209800"/>
            <a:ext cx="6296025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74"/>
          <p:cNvSpPr txBox="1"/>
          <p:nvPr/>
        </p:nvSpPr>
        <p:spPr>
          <a:xfrm>
            <a:off x="3048739" y="2962467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您可以使用什麼以一致的方式跨多個訂閱部署 Azure 資源？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2275" y="2528887"/>
            <a:ext cx="62674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75"/>
          <p:cNvSpPr txBox="1"/>
          <p:nvPr/>
        </p:nvSpPr>
        <p:spPr>
          <a:xfrm>
            <a:off x="170895" y="6335982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藍圖概觀 - Azure Blueprints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737" y="1480444"/>
            <a:ext cx="58769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76"/>
          <p:cNvSpPr txBox="1"/>
          <p:nvPr/>
        </p:nvSpPr>
        <p:spPr>
          <a:xfrm>
            <a:off x="6005967" y="4137862"/>
            <a:ext cx="568244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365 中的進階稽核支持與核心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稽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核相同的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稽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核日誌保留期</a:t>
            </a:r>
            <a:endParaRPr dirty="0"/>
          </a:p>
        </p:txBody>
      </p:sp>
      <p:sp>
        <p:nvSpPr>
          <p:cNvPr id="2" name="Google Shape;1248;p176">
            <a:extLst>
              <a:ext uri="{FF2B5EF4-FFF2-40B4-BE49-F238E27FC236}">
                <a16:creationId xmlns:a16="http://schemas.microsoft.com/office/drawing/2014/main" id="{A49AC90A-777F-B589-6A2C-247BF015AD7E}"/>
              </a:ext>
            </a:extLst>
          </p:cNvPr>
          <p:cNvSpPr txBox="1"/>
          <p:nvPr/>
        </p:nvSpPr>
        <p:spPr>
          <a:xfrm>
            <a:off x="6005966" y="3667345"/>
            <a:ext cx="587692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借助 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365 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中的進階稽核，您可以確定存取電子郵件項目的時間</a:t>
            </a:r>
            <a:endParaRPr dirty="0"/>
          </a:p>
        </p:txBody>
      </p:sp>
      <p:sp>
        <p:nvSpPr>
          <p:cNvPr id="3" name="Google Shape;1248;p176">
            <a:extLst>
              <a:ext uri="{FF2B5EF4-FFF2-40B4-BE49-F238E27FC236}">
                <a16:creationId xmlns:a16="http://schemas.microsoft.com/office/drawing/2014/main" id="{0957F9D8-DC0F-DDAB-BD82-42A31801D97C}"/>
              </a:ext>
            </a:extLst>
          </p:cNvPr>
          <p:cNvSpPr txBox="1"/>
          <p:nvPr/>
        </p:nvSpPr>
        <p:spPr>
          <a:xfrm>
            <a:off x="6005967" y="4606305"/>
            <a:ext cx="56824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365 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中的進階稽核配置客戶專用頻寬來存取稽核數據</a:t>
            </a:r>
            <a:endParaRPr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77"/>
          <p:cNvSpPr txBox="1"/>
          <p:nvPr/>
        </p:nvSpPr>
        <p:spPr>
          <a:xfrm>
            <a:off x="0" y="6487080"/>
            <a:ext cx="8475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Purview 稽核 (進階版)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4" name="Google Shape;1254;p1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9668" y="201977"/>
            <a:ext cx="5042332" cy="157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568" y="3644949"/>
            <a:ext cx="6977154" cy="108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3119" y="5169452"/>
            <a:ext cx="7150500" cy="106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68294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004" y="1733781"/>
            <a:ext cx="6524625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F309D63-70C9-795F-EC49-45DDC6432A18}"/>
              </a:ext>
            </a:extLst>
          </p:cNvPr>
          <p:cNvSpPr txBox="1"/>
          <p:nvPr/>
        </p:nvSpPr>
        <p:spPr>
          <a:xfrm>
            <a:off x="6797336" y="3854379"/>
            <a:ext cx="5329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AD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身份保護可以根據用戶的風險級別將用戶添加到群組中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6EB52F-519D-4B33-F02E-EAEEE237A608}"/>
              </a:ext>
            </a:extLst>
          </p:cNvPr>
          <p:cNvSpPr txBox="1"/>
          <p:nvPr/>
        </p:nvSpPr>
        <p:spPr>
          <a:xfrm>
            <a:off x="6797335" y="4289832"/>
            <a:ext cx="5329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AD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身份保護可以檢測用戶憑證是否洩露給公眾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38DE76-6077-1816-E03E-FB5F6FFF36EE}"/>
              </a:ext>
            </a:extLst>
          </p:cNvPr>
          <p:cNvSpPr txBox="1"/>
          <p:nvPr/>
        </p:nvSpPr>
        <p:spPr>
          <a:xfrm>
            <a:off x="6797334" y="4725285"/>
            <a:ext cx="5329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AD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身份保護可用於根據用戶的風險級別調用多重要素驗證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(MFA)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7" name="Google Shape;1267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69" y="102093"/>
            <a:ext cx="733425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79"/>
          <p:cNvSpPr txBox="1"/>
          <p:nvPr/>
        </p:nvSpPr>
        <p:spPr>
          <a:xfrm>
            <a:off x="82117" y="5821052"/>
            <a:ext cx="8724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Active Directory Identity Protection 是什麼？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79"/>
          <p:cNvSpPr txBox="1"/>
          <p:nvPr/>
        </p:nvSpPr>
        <p:spPr>
          <a:xfrm>
            <a:off x="82117" y="6321770"/>
            <a:ext cx="9159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什麼是風險？ (機器翻譯) Azure AD Identity Protection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0" name="Google Shape;1270;p1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437247"/>
            <a:ext cx="12192000" cy="338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700" y="2262187"/>
            <a:ext cx="937260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1857650" y="3042225"/>
            <a:ext cx="829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哪個 Microsoft </a:t>
            </a:r>
            <a:r>
              <a:rPr lang="zh-TW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入口網站</a:t>
            </a: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提供有關 Microsoft 雲服務如何符合國際標準化組織(ISO) 等監管標準的</a:t>
            </a:r>
            <a:r>
              <a:rPr lang="zh-TW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</a:t>
            </a: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150" y="2386012"/>
            <a:ext cx="97917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80"/>
          <p:cNvSpPr txBox="1"/>
          <p:nvPr/>
        </p:nvSpPr>
        <p:spPr>
          <a:xfrm>
            <a:off x="1308531" y="2863022"/>
            <a:ext cx="96833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您可以使用哪個 Microsoft 365 合規中心功能來識別 Microsoft SharePoint Online 網站上包含特定關鍵字的所有文檔？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7287" y="2543175"/>
            <a:ext cx="98774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81"/>
          <p:cNvSpPr txBox="1"/>
          <p:nvPr/>
        </p:nvSpPr>
        <p:spPr>
          <a:xfrm>
            <a:off x="1479" y="6362615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搜尋內容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2062162"/>
            <a:ext cx="9144000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82"/>
          <p:cNvSpPr txBox="1"/>
          <p:nvPr/>
        </p:nvSpPr>
        <p:spPr>
          <a:xfrm>
            <a:off x="4758431" y="4030462"/>
            <a:ext cx="22465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改名為Microsoft Purview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DB414F-EA98-883D-25F3-1735F84EBBF1}"/>
              </a:ext>
            </a:extLst>
          </p:cNvPr>
          <p:cNvSpPr txBox="1"/>
          <p:nvPr/>
        </p:nvSpPr>
        <p:spPr>
          <a:xfrm>
            <a:off x="4144178" y="5122854"/>
            <a:ext cx="7103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___________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為管理資訊保護、資訊治理和資料外洩防護 (DL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策略提供了一個中心位置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712" y="2462212"/>
            <a:ext cx="917257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83"/>
          <p:cNvSpPr txBox="1"/>
          <p:nvPr/>
        </p:nvSpPr>
        <p:spPr>
          <a:xfrm>
            <a:off x="144261" y="6335956"/>
            <a:ext cx="9674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Purview 合規性入口網站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83"/>
          <p:cNvSpPr txBox="1"/>
          <p:nvPr/>
        </p:nvSpPr>
        <p:spPr>
          <a:xfrm>
            <a:off x="4776187" y="3675355"/>
            <a:ext cx="22465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改名為Microsoft Purview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Google Shape;1300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187" y="2386012"/>
            <a:ext cx="995362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84"/>
          <p:cNvSpPr txBox="1"/>
          <p:nvPr/>
        </p:nvSpPr>
        <p:spPr>
          <a:xfrm>
            <a:off x="1119187" y="2948256"/>
            <a:ext cx="80255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您可以使用哪些 Microsoft 365 功能來限制用戶發送包含客戶列表及其關聯信用卡號的電子郵件？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762" y="2533650"/>
            <a:ext cx="989647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85"/>
          <p:cNvSpPr txBox="1"/>
          <p:nvPr/>
        </p:nvSpPr>
        <p:spPr>
          <a:xfrm>
            <a:off x="90996" y="6353712"/>
            <a:ext cx="8067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了解資料外洩防護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185"/>
          <p:cNvSpPr txBox="1"/>
          <p:nvPr/>
        </p:nvSpPr>
        <p:spPr>
          <a:xfrm>
            <a:off x="2911875" y="4062740"/>
            <a:ext cx="90729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資訊屏障主要是Teams、SharePoint等的如可否找成員、可否與某人對話等屬於某功能可不可以，但都不是內容方面的限制與過濾。</a:t>
            </a:r>
            <a:endParaRPr/>
          </a:p>
        </p:txBody>
      </p:sp>
      <p:sp>
        <p:nvSpPr>
          <p:cNvPr id="1309" name="Google Shape;1309;p185"/>
          <p:cNvSpPr txBox="1"/>
          <p:nvPr/>
        </p:nvSpPr>
        <p:spPr>
          <a:xfrm>
            <a:off x="4394446" y="3402197"/>
            <a:ext cx="31782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DLP主要是針對內容的保護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Google Shape;1314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237" y="2200275"/>
            <a:ext cx="8391525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92EE99B-D017-DB7E-C8C2-9B2C658775D8}"/>
              </a:ext>
            </a:extLst>
          </p:cNvPr>
          <p:cNvSpPr txBox="1"/>
          <p:nvPr/>
        </p:nvSpPr>
        <p:spPr>
          <a:xfrm>
            <a:off x="3393489" y="4810788"/>
            <a:ext cx="8138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______________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可用於為 Microsoft 支援工程師提供對存儲在 Microsoft Exchange Online、SharePoint Online 和 OneDrive for Business 中的組織資料的訪問權限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F3B1F8-3A46-CD67-EC28-DB0F0B60CAD6}"/>
              </a:ext>
            </a:extLst>
          </p:cNvPr>
          <p:cNvSpPr txBox="1"/>
          <p:nvPr/>
        </p:nvSpPr>
        <p:spPr>
          <a:xfrm>
            <a:off x="1209580" y="3971147"/>
            <a:ext cx="965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資訊屏障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E66DE4-32FE-1126-FA9A-63FC7FA14326}"/>
              </a:ext>
            </a:extLst>
          </p:cNvPr>
          <p:cNvSpPr txBox="1"/>
          <p:nvPr/>
        </p:nvSpPr>
        <p:spPr>
          <a:xfrm>
            <a:off x="1038689" y="4323314"/>
            <a:ext cx="1083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敏感度標籤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49F35CA-38F0-3A0E-2493-3DA32A8E21B2}"/>
              </a:ext>
            </a:extLst>
          </p:cNvPr>
          <p:cNvSpPr txBox="1"/>
          <p:nvPr/>
        </p:nvSpPr>
        <p:spPr>
          <a:xfrm>
            <a:off x="1029806" y="3772868"/>
            <a:ext cx="1083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客戶加密箱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700" y="2700337"/>
            <a:ext cx="93726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87"/>
          <p:cNvSpPr txBox="1"/>
          <p:nvPr/>
        </p:nvSpPr>
        <p:spPr>
          <a:xfrm>
            <a:off x="1480" y="6282716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適用於 Microsoft Azure 的客戶加密箱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1" name="Google Shape;1321;p1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8913" y="4409150"/>
            <a:ext cx="833437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2300" y="2352675"/>
            <a:ext cx="58674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88"/>
          <p:cNvSpPr txBox="1"/>
          <p:nvPr/>
        </p:nvSpPr>
        <p:spPr>
          <a:xfrm>
            <a:off x="3162300" y="2886112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在核心eDiscovery工作流程中，您應該做什麼才能搜索內容？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327;p188">
            <a:extLst>
              <a:ext uri="{FF2B5EF4-FFF2-40B4-BE49-F238E27FC236}">
                <a16:creationId xmlns:a16="http://schemas.microsoft.com/office/drawing/2014/main" id="{64BA77DD-093D-C086-2161-07FA22EE3252}"/>
              </a:ext>
            </a:extLst>
          </p:cNvPr>
          <p:cNvSpPr txBox="1"/>
          <p:nvPr/>
        </p:nvSpPr>
        <p:spPr>
          <a:xfrm>
            <a:off x="6526933" y="3202767"/>
            <a:ext cx="25530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 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建立電子檔探索保留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327;p188">
            <a:extLst>
              <a:ext uri="{FF2B5EF4-FFF2-40B4-BE49-F238E27FC236}">
                <a16:creationId xmlns:a16="http://schemas.microsoft.com/office/drawing/2014/main" id="{C1B0D2C6-B516-D249-3232-3B5B80628548}"/>
              </a:ext>
            </a:extLst>
          </p:cNvPr>
          <p:cNvSpPr txBox="1"/>
          <p:nvPr/>
        </p:nvSpPr>
        <p:spPr>
          <a:xfrm>
            <a:off x="6526933" y="3540548"/>
            <a:ext cx="19867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 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執行快速分析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327;p188">
            <a:extLst>
              <a:ext uri="{FF2B5EF4-FFF2-40B4-BE49-F238E27FC236}">
                <a16:creationId xmlns:a16="http://schemas.microsoft.com/office/drawing/2014/main" id="{0DEFD081-DB87-C3DE-DA0B-7FF0A85A0ED4}"/>
              </a:ext>
            </a:extLst>
          </p:cNvPr>
          <p:cNvSpPr txBox="1"/>
          <p:nvPr/>
        </p:nvSpPr>
        <p:spPr>
          <a:xfrm>
            <a:off x="6518056" y="3849607"/>
            <a:ext cx="307870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配置律師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客戶權限檢測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" name="Google Shape;1327;p188">
            <a:extLst>
              <a:ext uri="{FF2B5EF4-FFF2-40B4-BE49-F238E27FC236}">
                <a16:creationId xmlns:a16="http://schemas.microsoft.com/office/drawing/2014/main" id="{4CB2B207-B91F-7D49-9C78-E1EE2C35725C}"/>
              </a:ext>
            </a:extLst>
          </p:cNvPr>
          <p:cNvSpPr txBox="1"/>
          <p:nvPr/>
        </p:nvSpPr>
        <p:spPr>
          <a:xfrm>
            <a:off x="6526933" y="4181812"/>
            <a:ext cx="19867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匯出和下載結果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89"/>
          <p:cNvSpPr txBox="1"/>
          <p:nvPr/>
        </p:nvSpPr>
        <p:spPr>
          <a:xfrm>
            <a:off x="90256" y="6353712"/>
            <a:ext cx="104564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 Microsoft Purview 中開始使用 eDiscovery (Standard) 案例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3" name="Google Shape;1333;p1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2830" y="276225"/>
            <a:ext cx="5410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20888" y="2335844"/>
            <a:ext cx="61912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89"/>
          <p:cNvSpPr txBox="1"/>
          <p:nvPr/>
        </p:nvSpPr>
        <p:spPr>
          <a:xfrm>
            <a:off x="1792917" y="5099204"/>
            <a:ext cx="928641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sng" strike="noStrik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建立電子檔探索保留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 建立案例後的第一個步驟是將保留 (也稱為 </a:t>
            </a:r>
            <a:r>
              <a:rPr lang="zh-TW" sz="1400" b="0" i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電子檔探索保留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在您調查相關人員的內容位置上。 內容位置包括 Exchange 信箱、SharePoint 網站、OneDrive 帳戶，以及與 Microsoft Teams 和 Microsoft 365 群組 相關聯的信箱和網站。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750" y="2347912"/>
            <a:ext cx="933450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99874" y="6366159"/>
            <a:ext cx="93345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開始使用 Microsoft 服務信任入口網站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9375" y="2395537"/>
            <a:ext cx="695325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99231BE-FC56-B39E-A9C4-9DD75F2B85EE}"/>
              </a:ext>
            </a:extLst>
          </p:cNvPr>
          <p:cNvSpPr txBox="1"/>
          <p:nvPr/>
        </p:nvSpPr>
        <p:spPr>
          <a:xfrm>
            <a:off x="2619374" y="2894402"/>
            <a:ext cx="6953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哪個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入口網站提供有關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如何管理隱私、合規性和安全性的資訊？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5028" y="838663"/>
            <a:ext cx="687705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91"/>
          <p:cNvSpPr txBox="1"/>
          <p:nvPr/>
        </p:nvSpPr>
        <p:spPr>
          <a:xfrm>
            <a:off x="0" y="6398100"/>
            <a:ext cx="90174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開始使用 Microsoft 服務信任入口網站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91"/>
          <p:cNvSpPr txBox="1"/>
          <p:nvPr/>
        </p:nvSpPr>
        <p:spPr>
          <a:xfrm>
            <a:off x="2947386" y="3133817"/>
            <a:ext cx="78389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題目集合了合規性、隱私權、安全性，故選信任中心入口網站，此網站有這些項目的「超連結」，連到合規性入口網站等各管理中心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Google Shape;1352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6537" y="2366962"/>
            <a:ext cx="66389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92"/>
          <p:cNvSpPr txBox="1"/>
          <p:nvPr/>
        </p:nvSpPr>
        <p:spPr>
          <a:xfrm>
            <a:off x="2776537" y="2871445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Microsoft 365 合規中心的資訊保護解決方案可以保護什麼？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4" name="Google Shape;1354;p192"/>
          <p:cNvSpPr txBox="1"/>
          <p:nvPr/>
        </p:nvSpPr>
        <p:spPr>
          <a:xfrm>
            <a:off x="3048739" y="4669891"/>
            <a:ext cx="609452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來自零日漏洞的計算機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來自網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釣魚嘗試的用戶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來自惡意軟件和病毒的文件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敏感數據不會暴露給未經授權的用戶</a:t>
            </a:r>
            <a:endParaRPr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8450" y="2486025"/>
            <a:ext cx="65151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93"/>
          <p:cNvSpPr txBox="1"/>
          <p:nvPr/>
        </p:nvSpPr>
        <p:spPr>
          <a:xfrm>
            <a:off x="73239" y="6380344"/>
            <a:ext cx="83783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Purview 資訊保護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Google Shape;1365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525" y="2381250"/>
            <a:ext cx="379095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94"/>
          <p:cNvSpPr txBox="1"/>
          <p:nvPr/>
        </p:nvSpPr>
        <p:spPr>
          <a:xfrm>
            <a:off x="4200525" y="2935834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您可以在 Microsoft 365 敏感度標籤中指定什麼？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7" name="Google Shape;1367;p194"/>
          <p:cNvSpPr txBox="1"/>
          <p:nvPr/>
        </p:nvSpPr>
        <p:spPr>
          <a:xfrm>
            <a:off x="4432176" y="4757510"/>
            <a:ext cx="259006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文件必須保存多長時間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何時歸檔電子郵件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將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浮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水印添加到文件中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存儲文件的位置</a:t>
            </a:r>
            <a:endParaRPr dirty="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95"/>
          <p:cNvSpPr txBox="1"/>
          <p:nvPr/>
        </p:nvSpPr>
        <p:spPr>
          <a:xfrm>
            <a:off x="73241" y="6380370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了解敏感度標籤 - Microsoft 365 Compliance | Microsoft Docs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3" name="Google Shape;1373;p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903" y="108298"/>
            <a:ext cx="36004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7086" y="724894"/>
            <a:ext cx="7317486" cy="5408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95"/>
          <p:cNvSpPr/>
          <p:nvPr/>
        </p:nvSpPr>
        <p:spPr>
          <a:xfrm>
            <a:off x="4758431" y="1051273"/>
            <a:ext cx="7128769" cy="48456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4025" y="1776412"/>
            <a:ext cx="874395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66;p194">
            <a:extLst>
              <a:ext uri="{FF2B5EF4-FFF2-40B4-BE49-F238E27FC236}">
                <a16:creationId xmlns:a16="http://schemas.microsoft.com/office/drawing/2014/main" id="{D3354CDF-B453-12AF-DFD1-C77CE800D1F4}"/>
              </a:ext>
            </a:extLst>
          </p:cNvPr>
          <p:cNvSpPr txBox="1"/>
          <p:nvPr/>
        </p:nvSpPr>
        <p:spPr>
          <a:xfrm>
            <a:off x="3152960" y="3850234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365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中的進階稽核查看帳單細節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366;p194">
            <a:extLst>
              <a:ext uri="{FF2B5EF4-FFF2-40B4-BE49-F238E27FC236}">
                <a16:creationId xmlns:a16="http://schemas.microsoft.com/office/drawing/2014/main" id="{58DE4F3A-5181-5AE5-2B7F-376D2D03028B}"/>
              </a:ext>
            </a:extLst>
          </p:cNvPr>
          <p:cNvSpPr txBox="1"/>
          <p:nvPr/>
        </p:nvSpPr>
        <p:spPr>
          <a:xfrm>
            <a:off x="3152960" y="4312021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365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中的進階稽核查看一封電子郵件訊息的內容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" name="Google Shape;1366;p194">
            <a:extLst>
              <a:ext uri="{FF2B5EF4-FFF2-40B4-BE49-F238E27FC236}">
                <a16:creationId xmlns:a16="http://schemas.microsoft.com/office/drawing/2014/main" id="{DC707029-FAC3-06CC-EC53-D0B52760A85B}"/>
              </a:ext>
            </a:extLst>
          </p:cNvPr>
          <p:cNvSpPr txBox="1"/>
          <p:nvPr/>
        </p:nvSpPr>
        <p:spPr>
          <a:xfrm>
            <a:off x="3152960" y="5004704"/>
            <a:ext cx="60945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365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中的進階稽核識別當使用者使用了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Outlook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網頁中的搜尋條查找信箱中的項目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Google Shape;1385;p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552" y="1539397"/>
            <a:ext cx="96393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197"/>
          <p:cNvSpPr txBox="1"/>
          <p:nvPr/>
        </p:nvSpPr>
        <p:spPr>
          <a:xfrm>
            <a:off x="2361460" y="4012707"/>
            <a:ext cx="1012942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進階稽核主要是針對活動(功能操作)類的去記錄，並不是針對「資訊內容」去檢測。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例如：郵件按送出，這個送出就會有記錄。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在outlook、sharpoint搜尋，就會有這個搜尋的記錄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收到郵件時閱讀郵件，就會有閱讀郵件的記錄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7" name="Google Shape;1387;p197"/>
          <p:cNvSpPr txBox="1"/>
          <p:nvPr/>
        </p:nvSpPr>
        <p:spPr>
          <a:xfrm>
            <a:off x="0" y="6389222"/>
            <a:ext cx="77080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Purview 稽核 (進階版)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12" y="1685925"/>
            <a:ext cx="9324975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66;p194">
            <a:extLst>
              <a:ext uri="{FF2B5EF4-FFF2-40B4-BE49-F238E27FC236}">
                <a16:creationId xmlns:a16="http://schemas.microsoft.com/office/drawing/2014/main" id="{83B17775-A502-90D8-8149-41D6994828EF}"/>
              </a:ext>
            </a:extLst>
          </p:cNvPr>
          <p:cNvSpPr txBox="1"/>
          <p:nvPr/>
        </p:nvSpPr>
        <p:spPr>
          <a:xfrm>
            <a:off x="3152960" y="3850234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您可以向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訂閱添加資源鎖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366;p194">
            <a:extLst>
              <a:ext uri="{FF2B5EF4-FFF2-40B4-BE49-F238E27FC236}">
                <a16:creationId xmlns:a16="http://schemas.microsoft.com/office/drawing/2014/main" id="{CB9C3F41-B3C6-4104-A50A-6FBB9F3FAC57}"/>
              </a:ext>
            </a:extLst>
          </p:cNvPr>
          <p:cNvSpPr txBox="1"/>
          <p:nvPr/>
        </p:nvSpPr>
        <p:spPr>
          <a:xfrm>
            <a:off x="3152960" y="4375021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您只能為一個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資源添加一個資源鎖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366;p194">
            <a:extLst>
              <a:ext uri="{FF2B5EF4-FFF2-40B4-BE49-F238E27FC236}">
                <a16:creationId xmlns:a16="http://schemas.microsoft.com/office/drawing/2014/main" id="{A706A8F5-59D4-EEB7-EFE1-C55DC2681109}"/>
              </a:ext>
            </a:extLst>
          </p:cNvPr>
          <p:cNvSpPr txBox="1"/>
          <p:nvPr/>
        </p:nvSpPr>
        <p:spPr>
          <a:xfrm>
            <a:off x="3152960" y="4963926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您可以刪除一個包含有資源鎖的資源群組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299" y="273429"/>
            <a:ext cx="934402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99"/>
          <p:cNvSpPr txBox="1"/>
          <p:nvPr/>
        </p:nvSpPr>
        <p:spPr>
          <a:xfrm>
            <a:off x="90995" y="6215239"/>
            <a:ext cx="92394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使用鎖定保護您的 Azure 資源 - Azure Resource Manager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199"/>
          <p:cNvSpPr/>
          <p:nvPr/>
        </p:nvSpPr>
        <p:spPr>
          <a:xfrm>
            <a:off x="9179510" y="2336378"/>
            <a:ext cx="417251" cy="3551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199"/>
          <p:cNvSpPr txBox="1"/>
          <p:nvPr/>
        </p:nvSpPr>
        <p:spPr>
          <a:xfrm>
            <a:off x="9596761" y="2383707"/>
            <a:ext cx="13677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答案是N才對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1" name="Google Shape;1401;p199"/>
          <p:cNvSpPr txBox="1"/>
          <p:nvPr/>
        </p:nvSpPr>
        <p:spPr>
          <a:xfrm>
            <a:off x="9596761" y="1788903"/>
            <a:ext cx="13677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可以不只一個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02" name="Google Shape;1402;p1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0910" y="3458646"/>
            <a:ext cx="827722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150" y="1752600"/>
            <a:ext cx="97917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5;p4">
            <a:extLst>
              <a:ext uri="{FF2B5EF4-FFF2-40B4-BE49-F238E27FC236}">
                <a16:creationId xmlns:a16="http://schemas.microsoft.com/office/drawing/2014/main" id="{963EBF03-7613-6F50-D52C-8ECF2262F0EC}"/>
              </a:ext>
            </a:extLst>
          </p:cNvPr>
          <p:cNvSpPr txBox="1"/>
          <p:nvPr/>
        </p:nvSpPr>
        <p:spPr>
          <a:xfrm>
            <a:off x="2731733" y="3905897"/>
            <a:ext cx="58618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所有的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Active Directory (Azure AD)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授權版本都包含一樣的功能</a:t>
            </a:r>
            <a:endParaRPr dirty="0"/>
          </a:p>
        </p:txBody>
      </p:sp>
      <p:sp>
        <p:nvSpPr>
          <p:cNvPr id="3" name="Google Shape;105;p4">
            <a:extLst>
              <a:ext uri="{FF2B5EF4-FFF2-40B4-BE49-F238E27FC236}">
                <a16:creationId xmlns:a16="http://schemas.microsoft.com/office/drawing/2014/main" id="{B64D9F1C-5DD9-F04F-D2A4-12FE768D71F7}"/>
              </a:ext>
            </a:extLst>
          </p:cNvPr>
          <p:cNvSpPr txBox="1"/>
          <p:nvPr/>
        </p:nvSpPr>
        <p:spPr>
          <a:xfrm>
            <a:off x="2731733" y="4420802"/>
            <a:ext cx="630573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你可以使用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入口網站來管理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Active Directory (Azure AD)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帳戶</a:t>
            </a:r>
            <a:endParaRPr dirty="0"/>
          </a:p>
        </p:txBody>
      </p:sp>
      <p:sp>
        <p:nvSpPr>
          <p:cNvPr id="4" name="Google Shape;105;p4">
            <a:extLst>
              <a:ext uri="{FF2B5EF4-FFF2-40B4-BE49-F238E27FC236}">
                <a16:creationId xmlns:a16="http://schemas.microsoft.com/office/drawing/2014/main" id="{1EE46C57-87A4-B4C7-0008-8D44AA78A575}"/>
              </a:ext>
            </a:extLst>
          </p:cNvPr>
          <p:cNvSpPr txBox="1"/>
          <p:nvPr/>
        </p:nvSpPr>
        <p:spPr>
          <a:xfrm>
            <a:off x="2731732" y="4951511"/>
            <a:ext cx="630573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你必預部署</a:t>
            </a:r>
            <a:r>
              <a:rPr lang="en-US" alt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虛擬主機來托管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Active Directory (Azure AD)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訂用戶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4137" y="2352675"/>
            <a:ext cx="694372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2624137" y="2909202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 Azure 部署的責任共擔模型中，Microsoft 僅負責管理什麼？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612" y="1585912"/>
            <a:ext cx="9248775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66;p194">
            <a:extLst>
              <a:ext uri="{FF2B5EF4-FFF2-40B4-BE49-F238E27FC236}">
                <a16:creationId xmlns:a16="http://schemas.microsoft.com/office/drawing/2014/main" id="{A88C9D3B-5D07-E339-2BDD-D0308276F4B1}"/>
              </a:ext>
            </a:extLst>
          </p:cNvPr>
          <p:cNvSpPr txBox="1"/>
          <p:nvPr/>
        </p:nvSpPr>
        <p:spPr>
          <a:xfrm>
            <a:off x="3152960" y="3850234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使用者可以手動套用敏感度標籤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366;p194">
            <a:extLst>
              <a:ext uri="{FF2B5EF4-FFF2-40B4-BE49-F238E27FC236}">
                <a16:creationId xmlns:a16="http://schemas.microsoft.com/office/drawing/2014/main" id="{960B7B92-1F6B-C108-82B6-4F815D237B60}"/>
              </a:ext>
            </a:extLst>
          </p:cNvPr>
          <p:cNvSpPr txBox="1"/>
          <p:nvPr/>
        </p:nvSpPr>
        <p:spPr>
          <a:xfrm>
            <a:off x="3152960" y="4407271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一個檔案可以套用多個敏感度標籤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366;p194">
            <a:extLst>
              <a:ext uri="{FF2B5EF4-FFF2-40B4-BE49-F238E27FC236}">
                <a16:creationId xmlns:a16="http://schemas.microsoft.com/office/drawing/2014/main" id="{AB1C4179-7ABE-DB50-29F8-7CBD06D2C243}"/>
              </a:ext>
            </a:extLst>
          </p:cNvPr>
          <p:cNvSpPr txBox="1"/>
          <p:nvPr/>
        </p:nvSpPr>
        <p:spPr>
          <a:xfrm>
            <a:off x="3152960" y="5035673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一個敏感度標籤可以套用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Word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文件添加浮水印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278" y="387088"/>
            <a:ext cx="926782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201"/>
          <p:cNvSpPr txBox="1"/>
          <p:nvPr/>
        </p:nvSpPr>
        <p:spPr>
          <a:xfrm>
            <a:off x="0" y="6470912"/>
            <a:ext cx="73403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開始使用敏感度標籤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01"/>
          <p:cNvSpPr txBox="1"/>
          <p:nvPr/>
        </p:nvSpPr>
        <p:spPr>
          <a:xfrm>
            <a:off x="0" y="6101580"/>
            <a:ext cx="61211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了解敏感度標籤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01"/>
          <p:cNvSpPr txBox="1"/>
          <p:nvPr/>
        </p:nvSpPr>
        <p:spPr>
          <a:xfrm>
            <a:off x="9543495" y="1436623"/>
            <a:ext cx="13677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自動/自訂皆有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6" name="Google Shape;1416;p201"/>
          <p:cNvSpPr txBox="1"/>
          <p:nvPr/>
        </p:nvSpPr>
        <p:spPr>
          <a:xfrm>
            <a:off x="9543495" y="1992401"/>
            <a:ext cx="13677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只能1個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17" name="Google Shape;1417;p2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15660" y="4214073"/>
            <a:ext cx="819150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187" y="2243137"/>
            <a:ext cx="919162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202"/>
          <p:cNvSpPr txBox="1"/>
          <p:nvPr/>
        </p:nvSpPr>
        <p:spPr>
          <a:xfrm>
            <a:off x="4485443" y="2782668"/>
            <a:ext cx="60945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您可以使用 Microsoft 365 中的資料洩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漏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防護 (DLP) 策略來實施哪兩項任務？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4" name="Google Shape;1424;p202"/>
          <p:cNvSpPr txBox="1"/>
          <p:nvPr/>
        </p:nvSpPr>
        <p:spPr>
          <a:xfrm>
            <a:off x="1697854" y="4776906"/>
            <a:ext cx="609452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向即將違反您組織政策的用戶顯示政策提示。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在端點上啟用磁盤加密。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保護 Microsoft OneDrive 中包含敏感信息的文檔。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將安全基線應用於設備。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Google Shape;1429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88" y="133257"/>
            <a:ext cx="92583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203"/>
          <p:cNvSpPr txBox="1"/>
          <p:nvPr/>
        </p:nvSpPr>
        <p:spPr>
          <a:xfrm>
            <a:off x="99874" y="6211669"/>
            <a:ext cx="67181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了解資料外洩防護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1" name="Google Shape;1431;p2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9126" y="2051936"/>
            <a:ext cx="8108179" cy="4103833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203"/>
          <p:cNvSpPr/>
          <p:nvPr/>
        </p:nvSpPr>
        <p:spPr>
          <a:xfrm>
            <a:off x="3852909" y="2895671"/>
            <a:ext cx="2166151" cy="1671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203"/>
          <p:cNvSpPr/>
          <p:nvPr/>
        </p:nvSpPr>
        <p:spPr>
          <a:xfrm>
            <a:off x="4355978" y="2351338"/>
            <a:ext cx="1201444" cy="1671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203"/>
          <p:cNvSpPr txBox="1"/>
          <p:nvPr/>
        </p:nvSpPr>
        <p:spPr>
          <a:xfrm>
            <a:off x="6001305" y="2838955"/>
            <a:ext cx="32367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使用者當下會有一些訊息視窗跳出指示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3712" y="2076450"/>
            <a:ext cx="61245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204"/>
          <p:cNvSpPr txBox="1"/>
          <p:nvPr/>
        </p:nvSpPr>
        <p:spPr>
          <a:xfrm>
            <a:off x="7610916" y="3815499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持續地</a:t>
            </a:r>
            <a:endParaRPr/>
          </a:p>
        </p:txBody>
      </p:sp>
      <p:sp>
        <p:nvSpPr>
          <p:cNvPr id="1441" name="Google Shape;1441;p204"/>
          <p:cNvSpPr txBox="1"/>
          <p:nvPr/>
        </p:nvSpPr>
        <p:spPr>
          <a:xfrm>
            <a:off x="7610915" y="4473773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季度地</a:t>
            </a:r>
            <a:endParaRPr/>
          </a:p>
        </p:txBody>
      </p:sp>
      <p:sp>
        <p:nvSpPr>
          <p:cNvPr id="2" name="Google Shape;1423;p202">
            <a:extLst>
              <a:ext uri="{FF2B5EF4-FFF2-40B4-BE49-F238E27FC236}">
                <a16:creationId xmlns:a16="http://schemas.microsoft.com/office/drawing/2014/main" id="{6CBD3A1E-7C69-A21B-E116-0638CEBD53FD}"/>
              </a:ext>
            </a:extLst>
          </p:cNvPr>
          <p:cNvSpPr txBox="1"/>
          <p:nvPr/>
        </p:nvSpPr>
        <p:spPr>
          <a:xfrm>
            <a:off x="3136037" y="4901013"/>
            <a:ext cx="60945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合規性管理員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_________________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評估組職的合規資性資料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2928" y="2734692"/>
            <a:ext cx="831532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981" y="188003"/>
            <a:ext cx="721042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205"/>
          <p:cNvSpPr txBox="1"/>
          <p:nvPr/>
        </p:nvSpPr>
        <p:spPr>
          <a:xfrm>
            <a:off x="1480" y="6380371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合規性分數計算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5125" y="1724025"/>
            <a:ext cx="6381750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23;p202">
            <a:extLst>
              <a:ext uri="{FF2B5EF4-FFF2-40B4-BE49-F238E27FC236}">
                <a16:creationId xmlns:a16="http://schemas.microsoft.com/office/drawing/2014/main" id="{E20C6F09-99F2-EB81-9364-102C28472111}"/>
              </a:ext>
            </a:extLst>
          </p:cNvPr>
          <p:cNvSpPr txBox="1"/>
          <p:nvPr/>
        </p:nvSpPr>
        <p:spPr>
          <a:xfrm>
            <a:off x="3048740" y="4022124"/>
            <a:ext cx="60945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敏感度標籤可以用來加密文件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423;p202">
            <a:extLst>
              <a:ext uri="{FF2B5EF4-FFF2-40B4-BE49-F238E27FC236}">
                <a16:creationId xmlns:a16="http://schemas.microsoft.com/office/drawing/2014/main" id="{AC3C3760-815D-2A49-2984-03D1050CDED7}"/>
              </a:ext>
            </a:extLst>
          </p:cNvPr>
          <p:cNvSpPr txBox="1"/>
          <p:nvPr/>
        </p:nvSpPr>
        <p:spPr>
          <a:xfrm>
            <a:off x="3048740" y="4462635"/>
            <a:ext cx="60945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敏感度標籤可以加在文件的頁首和頁尾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423;p202">
            <a:extLst>
              <a:ext uri="{FF2B5EF4-FFF2-40B4-BE49-F238E27FC236}">
                <a16:creationId xmlns:a16="http://schemas.microsoft.com/office/drawing/2014/main" id="{BBB50C20-3FF7-17FE-2EEE-12E8A70F1430}"/>
              </a:ext>
            </a:extLst>
          </p:cNvPr>
          <p:cNvSpPr txBox="1"/>
          <p:nvPr/>
        </p:nvSpPr>
        <p:spPr>
          <a:xfrm>
            <a:off x="3048740" y="4935717"/>
            <a:ext cx="60945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敏感度標籤可以套用將電子郵件加浮水印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911" y="1002852"/>
            <a:ext cx="686752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207"/>
          <p:cNvSpPr txBox="1"/>
          <p:nvPr/>
        </p:nvSpPr>
        <p:spPr>
          <a:xfrm>
            <a:off x="135384" y="6043344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了解敏感度標籤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207"/>
          <p:cNvSpPr txBox="1"/>
          <p:nvPr/>
        </p:nvSpPr>
        <p:spPr>
          <a:xfrm>
            <a:off x="135384" y="6426317"/>
            <a:ext cx="9647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 Office 應用程式中管理敏感度標籤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07"/>
          <p:cNvSpPr/>
          <p:nvPr/>
        </p:nvSpPr>
        <p:spPr>
          <a:xfrm>
            <a:off x="7498674" y="2786344"/>
            <a:ext cx="287043" cy="26757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207"/>
          <p:cNvSpPr txBox="1"/>
          <p:nvPr/>
        </p:nvSpPr>
        <p:spPr>
          <a:xfrm>
            <a:off x="7785717" y="2786344"/>
            <a:ext cx="38477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正確答案為N</a:t>
            </a:r>
            <a:b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只有ppt、excel、word這種文件才能加浮水印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450" y="2381250"/>
            <a:ext cx="72771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208"/>
          <p:cNvSpPr txBox="1"/>
          <p:nvPr/>
        </p:nvSpPr>
        <p:spPr>
          <a:xfrm>
            <a:off x="2457450" y="2903867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您可以使用哪種 Microsoft 365 合規性功能根據特定條件自動加密內容？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9" name="Google Shape;1469;p208"/>
          <p:cNvSpPr txBox="1"/>
          <p:nvPr/>
        </p:nvSpPr>
        <p:spPr>
          <a:xfrm>
            <a:off x="4039155" y="3864135"/>
            <a:ext cx="9500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保留規則</a:t>
            </a:r>
            <a:endParaRPr/>
          </a:p>
        </p:txBody>
      </p:sp>
      <p:sp>
        <p:nvSpPr>
          <p:cNvPr id="1470" name="Google Shape;1470;p208"/>
          <p:cNvSpPr txBox="1"/>
          <p:nvPr/>
        </p:nvSpPr>
        <p:spPr>
          <a:xfrm>
            <a:off x="4039154" y="3523113"/>
            <a:ext cx="13052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敏感性標籤</a:t>
            </a:r>
            <a:endParaRPr/>
          </a:p>
        </p:txBody>
      </p:sp>
      <p:sp>
        <p:nvSpPr>
          <p:cNvPr id="1471" name="Google Shape;1471;p208"/>
          <p:cNvSpPr txBox="1"/>
          <p:nvPr/>
        </p:nvSpPr>
        <p:spPr>
          <a:xfrm>
            <a:off x="4065602" y="3198713"/>
            <a:ext cx="13052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內容尋找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3637" y="2490787"/>
            <a:ext cx="732472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209"/>
          <p:cNvSpPr txBox="1"/>
          <p:nvPr/>
        </p:nvSpPr>
        <p:spPr>
          <a:xfrm>
            <a:off x="73241" y="6389222"/>
            <a:ext cx="85736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使用敏感度標籤套用加密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211" y="84290"/>
            <a:ext cx="68961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/>
        </p:nvSpPr>
        <p:spPr>
          <a:xfrm>
            <a:off x="0" y="6335982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雲端中共同負擔的責任 - Microsoft Azure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6056" y="1032027"/>
            <a:ext cx="6181258" cy="4412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/>
          <p:nvPr/>
        </p:nvSpPr>
        <p:spPr>
          <a:xfrm>
            <a:off x="7021312" y="4190260"/>
            <a:ext cx="3658526" cy="92327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Google Shape;1482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437" y="1414462"/>
            <a:ext cx="7477125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210"/>
          <p:cNvSpPr txBox="1"/>
          <p:nvPr/>
        </p:nvSpPr>
        <p:spPr>
          <a:xfrm>
            <a:off x="2541232" y="3956766"/>
            <a:ext cx="332690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合規性管理員僅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追蹤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客戶管理控制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項</a:t>
            </a:r>
            <a:endParaRPr dirty="0"/>
          </a:p>
        </p:txBody>
      </p:sp>
      <p:sp>
        <p:nvSpPr>
          <p:cNvPr id="1484" name="Google Shape;1484;p210"/>
          <p:cNvSpPr txBox="1"/>
          <p:nvPr/>
        </p:nvSpPr>
        <p:spPr>
          <a:xfrm>
            <a:off x="4552394" y="4546262"/>
            <a:ext cx="37926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合規性管理員提供用於創建評估的預定義模板</a:t>
            </a:r>
            <a:endParaRPr/>
          </a:p>
        </p:txBody>
      </p:sp>
      <p:sp>
        <p:nvSpPr>
          <p:cNvPr id="1485" name="Google Shape;1485;p210"/>
          <p:cNvSpPr txBox="1"/>
          <p:nvPr/>
        </p:nvSpPr>
        <p:spPr>
          <a:xfrm>
            <a:off x="2541233" y="5338472"/>
            <a:ext cx="59369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合規性管理員可以幫助您評估資料是否符合特定的資料保護標準</a:t>
            </a:r>
            <a:endParaRPr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Google Shape;1490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5" y="246586"/>
            <a:ext cx="870585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11"/>
          <p:cNvSpPr txBox="1"/>
          <p:nvPr/>
        </p:nvSpPr>
        <p:spPr>
          <a:xfrm>
            <a:off x="72501" y="6375038"/>
            <a:ext cx="81482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Purview 合規性管理員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2" name="Google Shape;1492;p2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9900" y="3429000"/>
            <a:ext cx="5372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050" y="1038225"/>
            <a:ext cx="8343900" cy="4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212"/>
          <p:cNvSpPr txBox="1"/>
          <p:nvPr/>
        </p:nvSpPr>
        <p:spPr>
          <a:xfrm>
            <a:off x="3761913" y="4054420"/>
            <a:ext cx="448544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您可以使用內部風險管理解決方案來檢測網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釣魚詐騙</a:t>
            </a:r>
            <a:endParaRPr dirty="0"/>
          </a:p>
        </p:txBody>
      </p:sp>
      <p:sp>
        <p:nvSpPr>
          <p:cNvPr id="1499" name="Google Shape;1499;p212"/>
          <p:cNvSpPr txBox="1"/>
          <p:nvPr/>
        </p:nvSpPr>
        <p:spPr>
          <a:xfrm>
            <a:off x="2385873" y="5713239"/>
            <a:ext cx="52666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您可以使用內部風險管理解決方案來檢測不高興員工的數據洩漏</a:t>
            </a:r>
            <a:endParaRPr dirty="0"/>
          </a:p>
        </p:txBody>
      </p:sp>
      <p:sp>
        <p:nvSpPr>
          <p:cNvPr id="2" name="Google Shape;1498;p212">
            <a:extLst>
              <a:ext uri="{FF2B5EF4-FFF2-40B4-BE49-F238E27FC236}">
                <a16:creationId xmlns:a16="http://schemas.microsoft.com/office/drawing/2014/main" id="{9527203E-268F-F508-5D11-8ABF3C115C11}"/>
              </a:ext>
            </a:extLst>
          </p:cNvPr>
          <p:cNvSpPr txBox="1"/>
          <p:nvPr/>
        </p:nvSpPr>
        <p:spPr>
          <a:xfrm>
            <a:off x="2385873" y="4954853"/>
            <a:ext cx="586148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365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合規性中心來訪問內部風險管理方案</a:t>
            </a:r>
            <a:endParaRPr dirty="0"/>
          </a:p>
        </p:txBody>
      </p:sp>
      <p:sp>
        <p:nvSpPr>
          <p:cNvPr id="3" name="Google Shape;1507;p213">
            <a:extLst>
              <a:ext uri="{FF2B5EF4-FFF2-40B4-BE49-F238E27FC236}">
                <a16:creationId xmlns:a16="http://schemas.microsoft.com/office/drawing/2014/main" id="{2C802454-1105-66BC-A7B1-DCAAA04B89A3}"/>
              </a:ext>
            </a:extLst>
          </p:cNvPr>
          <p:cNvSpPr txBox="1"/>
          <p:nvPr/>
        </p:nvSpPr>
        <p:spPr>
          <a:xfrm>
            <a:off x="2385873" y="6412431"/>
            <a:ext cx="57105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</a:t>
            </a:r>
            <a:r>
              <a:rPr lang="en-US" alt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Compliance Center</a:t>
            </a: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已改名為Microsoft Purview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Google Shape;150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183" y="114393"/>
            <a:ext cx="81153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213"/>
          <p:cNvSpPr txBox="1"/>
          <p:nvPr/>
        </p:nvSpPr>
        <p:spPr>
          <a:xfrm>
            <a:off x="0" y="6374275"/>
            <a:ext cx="7623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了解測試人員風險管理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6" name="Google Shape;1506;p2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6466" y="3867243"/>
            <a:ext cx="468630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213"/>
          <p:cNvSpPr txBox="1"/>
          <p:nvPr/>
        </p:nvSpPr>
        <p:spPr>
          <a:xfrm>
            <a:off x="459234" y="4279037"/>
            <a:ext cx="43234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*合規性中心已改名為Microsoft Purview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762" y="1700212"/>
            <a:ext cx="761047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214"/>
          <p:cNvSpPr txBox="1"/>
          <p:nvPr/>
        </p:nvSpPr>
        <p:spPr>
          <a:xfrm>
            <a:off x="2345924" y="3969044"/>
            <a:ext cx="32736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Policy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支援自動修復</a:t>
            </a:r>
            <a:endParaRPr dirty="0"/>
          </a:p>
        </p:txBody>
      </p:sp>
      <p:sp>
        <p:nvSpPr>
          <p:cNvPr id="1514" name="Google Shape;1514;p214"/>
          <p:cNvSpPr txBox="1"/>
          <p:nvPr/>
        </p:nvSpPr>
        <p:spPr>
          <a:xfrm>
            <a:off x="3961660" y="4409527"/>
            <a:ext cx="38595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Policy可用於確保新資源符合公司標準。</a:t>
            </a:r>
            <a:endParaRPr/>
          </a:p>
        </p:txBody>
      </p:sp>
      <p:sp>
        <p:nvSpPr>
          <p:cNvPr id="1515" name="Google Shape;1515;p214"/>
          <p:cNvSpPr txBox="1"/>
          <p:nvPr/>
        </p:nvSpPr>
        <p:spPr>
          <a:xfrm>
            <a:off x="2345924" y="5084228"/>
            <a:ext cx="53421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Policy中的合規性評估僅在創建或修改目標資源時進行。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Google Shape;1520;p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9862" y="2281237"/>
            <a:ext cx="677227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215"/>
          <p:cNvSpPr txBox="1"/>
          <p:nvPr/>
        </p:nvSpPr>
        <p:spPr>
          <a:xfrm>
            <a:off x="90996" y="6353738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原則的概觀 - Azure Policy | Microsoft Docs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07;p213">
            <a:extLst>
              <a:ext uri="{FF2B5EF4-FFF2-40B4-BE49-F238E27FC236}">
                <a16:creationId xmlns:a16="http://schemas.microsoft.com/office/drawing/2014/main" id="{FF1AF4FA-9EE1-67BE-0AF5-28F86E1A98D3}"/>
              </a:ext>
            </a:extLst>
          </p:cNvPr>
          <p:cNvSpPr txBox="1"/>
          <p:nvPr/>
        </p:nvSpPr>
        <p:spPr>
          <a:xfrm>
            <a:off x="9257006" y="4103277"/>
            <a:ext cx="128966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會持續評估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012" y="1547812"/>
            <a:ext cx="8943975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216"/>
          <p:cNvSpPr txBox="1"/>
          <p:nvPr/>
        </p:nvSpPr>
        <p:spPr>
          <a:xfrm>
            <a:off x="2825318" y="1918446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 Microsoft 365 內部風險管理工作流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步驟與相應的任務相匹配。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8" name="Google Shape;1528;p216"/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調查</a:t>
            </a:r>
            <a:endParaRPr/>
          </a:p>
        </p:txBody>
      </p:sp>
      <p:sp>
        <p:nvSpPr>
          <p:cNvPr id="1529" name="Google Shape;1529;p216"/>
          <p:cNvSpPr txBox="1"/>
          <p:nvPr/>
        </p:nvSpPr>
        <p:spPr>
          <a:xfrm>
            <a:off x="1292209" y="4217763"/>
            <a:ext cx="6636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</a:t>
            </a:r>
            <a:endParaRPr/>
          </a:p>
        </p:txBody>
      </p:sp>
      <p:sp>
        <p:nvSpPr>
          <p:cNvPr id="1530" name="Google Shape;1530;p216"/>
          <p:cNvSpPr txBox="1"/>
          <p:nvPr/>
        </p:nvSpPr>
        <p:spPr>
          <a:xfrm>
            <a:off x="1292209" y="4719585"/>
            <a:ext cx="6636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分級</a:t>
            </a:r>
            <a:endParaRPr/>
          </a:p>
        </p:txBody>
      </p:sp>
      <p:sp>
        <p:nvSpPr>
          <p:cNvPr id="2" name="Google Shape;1529;p216">
            <a:extLst>
              <a:ext uri="{FF2B5EF4-FFF2-40B4-BE49-F238E27FC236}">
                <a16:creationId xmlns:a16="http://schemas.microsoft.com/office/drawing/2014/main" id="{EB770277-2514-1EFA-2515-7862DCF75CED}"/>
              </a:ext>
            </a:extLst>
          </p:cNvPr>
          <p:cNvSpPr txBox="1"/>
          <p:nvPr/>
        </p:nvSpPr>
        <p:spPr>
          <a:xfrm>
            <a:off x="1292209" y="3712343"/>
            <a:ext cx="66360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動作</a:t>
            </a:r>
            <a:endParaRPr dirty="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827" y="269890"/>
            <a:ext cx="9610725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217"/>
          <p:cNvSpPr txBox="1"/>
          <p:nvPr/>
        </p:nvSpPr>
        <p:spPr>
          <a:xfrm>
            <a:off x="106531" y="6344834"/>
            <a:ext cx="78922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了解測試人員風險管理 - Microsoft 365 Compliance | Microsoft Docs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7" name="Google Shape;1537;p217" descr="測試人員風險管理工作流程。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6284" y="2761870"/>
            <a:ext cx="6053640" cy="3127714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217"/>
          <p:cNvSpPr txBox="1"/>
          <p:nvPr/>
        </p:nvSpPr>
        <p:spPr>
          <a:xfrm>
            <a:off x="0" y="2760509"/>
            <a:ext cx="60945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>
                <a:solidFill>
                  <a:srgbClr val="17171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分級 Triage</a:t>
            </a:r>
            <a:endParaRPr sz="1400" b="1" i="0">
              <a:solidFill>
                <a:srgbClr val="17171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17171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需要調查的新使用者活動會自動產生已指派「 </a:t>
            </a:r>
            <a:r>
              <a:rPr lang="zh-TW" sz="1400" b="0" i="1">
                <a:solidFill>
                  <a:srgbClr val="17171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需要檢閱</a:t>
            </a:r>
            <a:r>
              <a:rPr lang="zh-TW" sz="1400" b="0" i="0">
                <a:solidFill>
                  <a:srgbClr val="17171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 」狀態的警示。 檢閱者可以快速識別及檢閱、評估及分級這些警示。</a:t>
            </a:r>
            <a:endParaRPr/>
          </a:p>
        </p:txBody>
      </p:sp>
      <p:sp>
        <p:nvSpPr>
          <p:cNvPr id="1539" name="Google Shape;1539;p217"/>
          <p:cNvSpPr txBox="1"/>
          <p:nvPr/>
        </p:nvSpPr>
        <p:spPr>
          <a:xfrm>
            <a:off x="0" y="3569225"/>
            <a:ext cx="6094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>
                <a:solidFill>
                  <a:srgbClr val="17171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 Investigate</a:t>
            </a:r>
            <a:endParaRPr sz="1400" b="1" i="0">
              <a:solidFill>
                <a:srgbClr val="17171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i="0">
                <a:solidFill>
                  <a:srgbClr val="17171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使用使用者活動報告快速調查所選使用者的所有活動</a:t>
            </a:r>
            <a:endParaRPr/>
          </a:p>
        </p:txBody>
      </p:sp>
      <p:sp>
        <p:nvSpPr>
          <p:cNvPr id="1540" name="Google Shape;1540;p217"/>
          <p:cNvSpPr txBox="1"/>
          <p:nvPr/>
        </p:nvSpPr>
        <p:spPr>
          <a:xfrm>
            <a:off x="0" y="4158276"/>
            <a:ext cx="60945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>
                <a:solidFill>
                  <a:srgbClr val="17171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動作 Action</a:t>
            </a:r>
            <a:endParaRPr sz="1400" b="1" i="0">
              <a:solidFill>
                <a:srgbClr val="17171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i="0">
                <a:solidFill>
                  <a:srgbClr val="17171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調查案例之後，檢閱者可以快速採取行動來解決案例，或與組織中的其他風險專案關係人共同作業。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Google Shape;1545;p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775" y="2100262"/>
            <a:ext cx="741045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218"/>
          <p:cNvSpPr txBox="1"/>
          <p:nvPr/>
        </p:nvSpPr>
        <p:spPr>
          <a:xfrm>
            <a:off x="2390775" y="2820425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365 Defender 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入口網站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中提供了哪兩張卡？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7" name="Google Shape;1547;p218"/>
          <p:cNvSpPr txBox="1"/>
          <p:nvPr/>
        </p:nvSpPr>
        <p:spPr>
          <a:xfrm>
            <a:off x="2638888" y="4893124"/>
            <a:ext cx="251016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有風險的設備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合規分數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服務健康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用戶管理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E. 面臨風險的用戶</a:t>
            </a: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Google Shape;1552;p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6" y="0"/>
            <a:ext cx="740092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219" descr="裝置詳細目錄的螢幕擷取畫面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1662" y="699289"/>
            <a:ext cx="8610508" cy="522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219" descr="Microsoft 365 Defender 入口網站中的卡片螢幕擷取畫面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6713" y="2591909"/>
            <a:ext cx="4723475" cy="41363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219"/>
          <p:cNvSpPr txBox="1"/>
          <p:nvPr/>
        </p:nvSpPr>
        <p:spPr>
          <a:xfrm>
            <a:off x="0" y="6358880"/>
            <a:ext cx="7714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回應及降低適用於企業的 Microsoft Defender 中的威脅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075" y="1638300"/>
            <a:ext cx="94678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/>
        </p:nvSpPr>
        <p:spPr>
          <a:xfrm>
            <a:off x="2976239" y="3876867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明確驗證是零信任的指導原則之一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2949607" y="4385516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假設</a:t>
            </a:r>
            <a:r>
              <a:rPr lang="zh-TW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缺口</a:t>
            </a: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是零信任的指導原則之一</a:t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2949607" y="5129962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零信任安全模型假設防火牆保護內部網</a:t>
            </a:r>
            <a:r>
              <a:rPr lang="zh-TW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</a:t>
            </a: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免受外部威脅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462" y="2381250"/>
            <a:ext cx="860107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220"/>
          <p:cNvSpPr txBox="1"/>
          <p:nvPr/>
        </p:nvSpPr>
        <p:spPr>
          <a:xfrm>
            <a:off x="1795462" y="2859479"/>
            <a:ext cx="81563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您應該使用什麼來確保 Azure Active Directory 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群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組的成員在登錄時使用多重身份驗證 (MFA)？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Google Shape;1566;p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6887" y="2490787"/>
            <a:ext cx="865822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221"/>
          <p:cNvSpPr txBox="1"/>
          <p:nvPr/>
        </p:nvSpPr>
        <p:spPr>
          <a:xfrm>
            <a:off x="162016" y="6304015"/>
            <a:ext cx="88310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Azure Active Directory 中的條件式存取？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Google Shape;1572;p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0" y="1209675"/>
            <a:ext cx="103251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222"/>
          <p:cNvSpPr txBox="1"/>
          <p:nvPr/>
        </p:nvSpPr>
        <p:spPr>
          <a:xfrm>
            <a:off x="1875406" y="5532141"/>
            <a:ext cx="73129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用戶風險 Azure Active Directory (Azure AD)身份保護表示給定身份或帳戶被盜用的機率</a:t>
            </a:r>
            <a:endParaRPr dirty="0"/>
          </a:p>
        </p:txBody>
      </p:sp>
      <p:sp>
        <p:nvSpPr>
          <p:cNvPr id="2" name="Google Shape;1573;p222">
            <a:extLst>
              <a:ext uri="{FF2B5EF4-FFF2-40B4-BE49-F238E27FC236}">
                <a16:creationId xmlns:a16="http://schemas.microsoft.com/office/drawing/2014/main" id="{01A36BDE-4823-4B19-66E2-A60BCAA31EA6}"/>
              </a:ext>
            </a:extLst>
          </p:cNvPr>
          <p:cNvSpPr txBox="1"/>
          <p:nvPr/>
        </p:nvSpPr>
        <p:spPr>
          <a:xfrm>
            <a:off x="1875407" y="3810648"/>
            <a:ext cx="73129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用戶通過身份驗證後，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Active Directory (Azure AD) 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身份保護會生成風險檢測</a:t>
            </a:r>
            <a:endParaRPr dirty="0"/>
          </a:p>
        </p:txBody>
      </p:sp>
      <p:sp>
        <p:nvSpPr>
          <p:cNvPr id="3" name="Google Shape;1573;p222">
            <a:extLst>
              <a:ext uri="{FF2B5EF4-FFF2-40B4-BE49-F238E27FC236}">
                <a16:creationId xmlns:a16="http://schemas.microsoft.com/office/drawing/2014/main" id="{2D8162AC-CE79-FFCE-FDC9-C23F481F0D5B}"/>
              </a:ext>
            </a:extLst>
          </p:cNvPr>
          <p:cNvSpPr txBox="1"/>
          <p:nvPr/>
        </p:nvSpPr>
        <p:spPr>
          <a:xfrm>
            <a:off x="1910919" y="4649584"/>
            <a:ext cx="73129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Active Directory (Azure AD) 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身份保護為每個風險事件分配低、中或高風險級別</a:t>
            </a:r>
            <a:endParaRPr dirty="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8" name="Google Shape;1578;p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187" y="1990725"/>
            <a:ext cx="842962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223"/>
          <p:cNvSpPr txBox="1"/>
          <p:nvPr/>
        </p:nvSpPr>
        <p:spPr>
          <a:xfrm>
            <a:off x="144262" y="6330648"/>
            <a:ext cx="89109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什麼是風險？ (機器翻譯) Azure AD Identity Protection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p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675" y="2257425"/>
            <a:ext cx="748665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224"/>
          <p:cNvSpPr txBox="1"/>
          <p:nvPr/>
        </p:nvSpPr>
        <p:spPr>
          <a:xfrm>
            <a:off x="2352675" y="1734205"/>
            <a:ext cx="82451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您需要將 Microsoft SharePoint 站點中所有文件的副本保留一年，即使用戶從站點中刪除了這些文件。</a:t>
            </a:r>
            <a:b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您應該向該網站申請什麼？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585;p224">
            <a:extLst>
              <a:ext uri="{FF2B5EF4-FFF2-40B4-BE49-F238E27FC236}">
                <a16:creationId xmlns:a16="http://schemas.microsoft.com/office/drawing/2014/main" id="{1BE344ED-0C88-8A14-C99E-2A96509FEB98}"/>
              </a:ext>
            </a:extLst>
          </p:cNvPr>
          <p:cNvSpPr txBox="1"/>
          <p:nvPr/>
        </p:nvSpPr>
        <p:spPr>
          <a:xfrm>
            <a:off x="3929109" y="3341064"/>
            <a:ext cx="9092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保留原則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585;p224">
            <a:extLst>
              <a:ext uri="{FF2B5EF4-FFF2-40B4-BE49-F238E27FC236}">
                <a16:creationId xmlns:a16="http://schemas.microsoft.com/office/drawing/2014/main" id="{24B9243E-8022-BE16-FAEF-7531A95F64B2}"/>
              </a:ext>
            </a:extLst>
          </p:cNvPr>
          <p:cNvSpPr txBox="1"/>
          <p:nvPr/>
        </p:nvSpPr>
        <p:spPr>
          <a:xfrm>
            <a:off x="4106662" y="3648800"/>
            <a:ext cx="174372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內部風險原則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585;p224">
            <a:extLst>
              <a:ext uri="{FF2B5EF4-FFF2-40B4-BE49-F238E27FC236}">
                <a16:creationId xmlns:a16="http://schemas.microsoft.com/office/drawing/2014/main" id="{4410EC0E-DB14-A75A-0375-90A1646F97D8}"/>
              </a:ext>
            </a:extLst>
          </p:cNvPr>
          <p:cNvSpPr txBox="1"/>
          <p:nvPr/>
        </p:nvSpPr>
        <p:spPr>
          <a:xfrm>
            <a:off x="4953743" y="3972461"/>
            <a:ext cx="174372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資料外洩防護原則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" name="Google Shape;1585;p224">
            <a:extLst>
              <a:ext uri="{FF2B5EF4-FFF2-40B4-BE49-F238E27FC236}">
                <a16:creationId xmlns:a16="http://schemas.microsoft.com/office/drawing/2014/main" id="{E949CB13-7579-893F-5055-D61C81D4846B}"/>
              </a:ext>
            </a:extLst>
          </p:cNvPr>
          <p:cNvSpPr txBox="1"/>
          <p:nvPr/>
        </p:nvSpPr>
        <p:spPr>
          <a:xfrm>
            <a:off x="4287919" y="4315525"/>
            <a:ext cx="174372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敏感度標籤原則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p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250" y="2405062"/>
            <a:ext cx="742950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85;p224">
            <a:extLst>
              <a:ext uri="{FF2B5EF4-FFF2-40B4-BE49-F238E27FC236}">
                <a16:creationId xmlns:a16="http://schemas.microsoft.com/office/drawing/2014/main" id="{2A0C3F8A-14A9-7054-9E2E-7577E96790BA}"/>
              </a:ext>
            </a:extLst>
          </p:cNvPr>
          <p:cNvSpPr txBox="1"/>
          <p:nvPr/>
        </p:nvSpPr>
        <p:spPr>
          <a:xfrm>
            <a:off x="3902475" y="3207899"/>
            <a:ext cx="9092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保留原則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585;p224">
            <a:extLst>
              <a:ext uri="{FF2B5EF4-FFF2-40B4-BE49-F238E27FC236}">
                <a16:creationId xmlns:a16="http://schemas.microsoft.com/office/drawing/2014/main" id="{2290163F-2105-4843-019B-F91CC42E0DD3}"/>
              </a:ext>
            </a:extLst>
          </p:cNvPr>
          <p:cNvSpPr txBox="1"/>
          <p:nvPr/>
        </p:nvSpPr>
        <p:spPr>
          <a:xfrm>
            <a:off x="4080028" y="3515635"/>
            <a:ext cx="174372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內部風險原則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585;p224">
            <a:extLst>
              <a:ext uri="{FF2B5EF4-FFF2-40B4-BE49-F238E27FC236}">
                <a16:creationId xmlns:a16="http://schemas.microsoft.com/office/drawing/2014/main" id="{DC98B276-6FD2-D8A3-9FC2-B9062E2A8D65}"/>
              </a:ext>
            </a:extLst>
          </p:cNvPr>
          <p:cNvSpPr txBox="1"/>
          <p:nvPr/>
        </p:nvSpPr>
        <p:spPr>
          <a:xfrm>
            <a:off x="4909353" y="3830418"/>
            <a:ext cx="174372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資料外洩防護原則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" name="Google Shape;1585;p224">
            <a:extLst>
              <a:ext uri="{FF2B5EF4-FFF2-40B4-BE49-F238E27FC236}">
                <a16:creationId xmlns:a16="http://schemas.microsoft.com/office/drawing/2014/main" id="{3C3FDFA6-CA79-8F24-B6B4-06359519719D}"/>
              </a:ext>
            </a:extLst>
          </p:cNvPr>
          <p:cNvSpPr txBox="1"/>
          <p:nvPr/>
        </p:nvSpPr>
        <p:spPr>
          <a:xfrm>
            <a:off x="4261285" y="4182360"/>
            <a:ext cx="174372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敏感度標籤原則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75" y="2252662"/>
            <a:ext cx="619125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4C85FC1-D2B2-8CFA-4241-0020340C3B64}"/>
              </a:ext>
            </a:extLst>
          </p:cNvPr>
          <p:cNvSpPr txBox="1"/>
          <p:nvPr/>
        </p:nvSpPr>
        <p:spPr>
          <a:xfrm>
            <a:off x="4441054" y="275235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您需要創建資料外洩防護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(DLP)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原則。</a:t>
            </a:r>
            <a:b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你應該用什麼？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9087" y="2424112"/>
            <a:ext cx="393382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227"/>
          <p:cNvSpPr/>
          <p:nvPr/>
        </p:nvSpPr>
        <p:spPr>
          <a:xfrm>
            <a:off x="4296792" y="3169328"/>
            <a:ext cx="3204839" cy="32847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227"/>
          <p:cNvSpPr txBox="1"/>
          <p:nvPr/>
        </p:nvSpPr>
        <p:spPr>
          <a:xfrm>
            <a:off x="7581530" y="3172858"/>
            <a:ext cx="295626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已改名</a:t>
            </a: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Purview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3" name="Google Shape;1603;p227"/>
          <p:cNvSpPr txBox="1"/>
          <p:nvPr/>
        </p:nvSpPr>
        <p:spPr>
          <a:xfrm>
            <a:off x="14426" y="6366159"/>
            <a:ext cx="85647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建立、測試及調整 DLP 原則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8450" y="2352675"/>
            <a:ext cx="65151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228"/>
          <p:cNvSpPr txBox="1"/>
          <p:nvPr/>
        </p:nvSpPr>
        <p:spPr>
          <a:xfrm>
            <a:off x="2838450" y="2838180"/>
            <a:ext cx="26344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合規管理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員中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的評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量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是什麼？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10" name="Google Shape;1610;p228"/>
          <p:cNvSpPr txBox="1"/>
          <p:nvPr/>
        </p:nvSpPr>
        <p:spPr>
          <a:xfrm>
            <a:off x="3095903" y="4582457"/>
            <a:ext cx="491175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 包含多項政策的政策倡議。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 公司文件中不允許出現的單詞詞典。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 來自特定法規、標准或政策的一組控制。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 幫助組織符合其企業標準的推薦指南。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0412" y="2505075"/>
            <a:ext cx="55911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229"/>
          <p:cNvSpPr txBox="1"/>
          <p:nvPr/>
        </p:nvSpPr>
        <p:spPr>
          <a:xfrm>
            <a:off x="126506" y="6357281"/>
            <a:ext cx="10349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 Microsoft Purview 合規性管理員中建置和管理評量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/>
        </p:nvSpPr>
        <p:spPr>
          <a:xfrm>
            <a:off x="1480" y="6415881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零信任實作指引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3819" y="682378"/>
            <a:ext cx="82486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71675" y="3984873"/>
            <a:ext cx="82486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1" name="Google Shape;162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8075" y="2338387"/>
            <a:ext cx="489585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BFE4335-3615-3BF3-91FF-94199F113147}"/>
              </a:ext>
            </a:extLst>
          </p:cNvPr>
          <p:cNvSpPr txBox="1"/>
          <p:nvPr/>
        </p:nvSpPr>
        <p:spPr>
          <a:xfrm>
            <a:off x="3648075" y="2842325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您可以使用什麼來查看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設備安全分數？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" name="Google Shape;1626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325" y="2514600"/>
            <a:ext cx="47053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Google Shape;1631;p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975" y="1819275"/>
            <a:ext cx="103060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232"/>
          <p:cNvSpPr txBox="1"/>
          <p:nvPr/>
        </p:nvSpPr>
        <p:spPr>
          <a:xfrm>
            <a:off x="6189956" y="3912378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提供有關普遍網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安全問題的情報</a:t>
            </a:r>
            <a:endParaRPr dirty="0"/>
          </a:p>
        </p:txBody>
      </p:sp>
      <p:sp>
        <p:nvSpPr>
          <p:cNvPr id="1633" name="Google Shape;1633;p232"/>
          <p:cNvSpPr txBox="1"/>
          <p:nvPr/>
        </p:nvSpPr>
        <p:spPr>
          <a:xfrm>
            <a:off x="6189956" y="4404527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時報告以識別和分析最近的威脅</a:t>
            </a:r>
            <a:endParaRPr dirty="0"/>
          </a:p>
        </p:txBody>
      </p:sp>
      <p:sp>
        <p:nvSpPr>
          <p:cNvPr id="1634" name="Google Shape;1634;p232"/>
          <p:cNvSpPr txBox="1"/>
          <p:nvPr/>
        </p:nvSpPr>
        <p:spPr>
          <a:xfrm>
            <a:off x="6189956" y="4858646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檢測模擬嘗試</a:t>
            </a:r>
            <a:endParaRPr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7CD5F99-B42E-EA9B-935C-EBBEC74D0DF4}"/>
              </a:ext>
            </a:extLst>
          </p:cNvPr>
          <p:cNvSpPr txBox="1"/>
          <p:nvPr/>
        </p:nvSpPr>
        <p:spPr>
          <a:xfrm>
            <a:off x="24276" y="4404527"/>
            <a:ext cx="2361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防釣魚保護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Google Shape;1639;p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86" y="64234"/>
            <a:ext cx="102298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6B04C78-EF15-6D90-1682-7ECB72688588}"/>
              </a:ext>
            </a:extLst>
          </p:cNvPr>
          <p:cNvSpPr txBox="1"/>
          <p:nvPr/>
        </p:nvSpPr>
        <p:spPr>
          <a:xfrm>
            <a:off x="0" y="6472103"/>
            <a:ext cx="96677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適用於 </a:t>
            </a:r>
            <a:r>
              <a:rPr lang="en-US" altLang="zh-TW" dirty="0">
                <a:hlinkClick r:id="rId4"/>
              </a:rPr>
              <a:t>Office 365 </a:t>
            </a:r>
            <a:r>
              <a:rPr lang="zh-TW" altLang="en-US" dirty="0">
                <a:hlinkClick r:id="rId4"/>
              </a:rPr>
              <a:t>的 </a:t>
            </a:r>
            <a:r>
              <a:rPr lang="en-US" altLang="zh-TW" dirty="0">
                <a:hlinkClick r:id="rId4"/>
              </a:rPr>
              <a:t>Microsoft Defender </a:t>
            </a:r>
            <a:r>
              <a:rPr lang="zh-TW" altLang="en-US" dirty="0">
                <a:hlinkClick r:id="rId4"/>
              </a:rPr>
              <a:t>功能服務描述 </a:t>
            </a:r>
            <a:r>
              <a:rPr lang="en-US" altLang="zh-TW" dirty="0">
                <a:hlinkClick r:id="rId4"/>
              </a:rPr>
              <a:t>- Service Descriptions | Microsoft Learn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8C72C7-0E6E-CD32-A65B-A2A045681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86" y="2192253"/>
            <a:ext cx="5200650" cy="952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164AAF7-01A1-7D6C-25FC-F33FBB09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86" y="3191969"/>
            <a:ext cx="8267700" cy="17049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E9EB137-E2FF-CFFB-C4B5-8AB0DF713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73" y="4838157"/>
            <a:ext cx="8162925" cy="10382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8033EF3-493E-7FDF-9410-7ADC2DBA9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6451" y="5810438"/>
            <a:ext cx="5593500" cy="72761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Google Shape;1644;p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125" y="1666875"/>
            <a:ext cx="86677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D3808C1-5FE2-A3E9-8E5E-514E0B4B2CAF}"/>
              </a:ext>
            </a:extLst>
          </p:cNvPr>
          <p:cNvSpPr txBox="1"/>
          <p:nvPr/>
        </p:nvSpPr>
        <p:spPr>
          <a:xfrm>
            <a:off x="3273287" y="387477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每一個NSG 規則必須具有唯一的名稱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50C0945-269F-E8AE-86BE-1D7F359772D3}"/>
              </a:ext>
            </a:extLst>
          </p:cNvPr>
          <p:cNvSpPr txBox="1"/>
          <p:nvPr/>
        </p:nvSpPr>
        <p:spPr>
          <a:xfrm>
            <a:off x="3273287" y="42914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NSG 預設規則可以被刪除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1C94CE-4CD5-99D4-BDC6-9D05C6015D95}"/>
              </a:ext>
            </a:extLst>
          </p:cNvPr>
          <p:cNvSpPr txBox="1"/>
          <p:nvPr/>
        </p:nvSpPr>
        <p:spPr>
          <a:xfrm>
            <a:off x="3273287" y="504010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NSG 規則可以被設定為檢查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TCP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UDP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ICMP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網路協定類別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883" y="2152650"/>
            <a:ext cx="840105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35"/>
          <p:cNvSpPr txBox="1"/>
          <p:nvPr/>
        </p:nvSpPr>
        <p:spPr>
          <a:xfrm>
            <a:off x="108751" y="6344860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網路安全性群組概觀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0877D1-E26C-A62A-7DBF-A55CCDC27D20}"/>
              </a:ext>
            </a:extLst>
          </p:cNvPr>
          <p:cNvSpPr txBox="1"/>
          <p:nvPr/>
        </p:nvSpPr>
        <p:spPr>
          <a:xfrm>
            <a:off x="8697542" y="3545708"/>
            <a:ext cx="272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不能刪，但能利用順序來蓋掉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650" y="1871662"/>
            <a:ext cx="8648700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1B6A553-BBFB-5441-D888-436BA693B1A0}"/>
              </a:ext>
            </a:extLst>
          </p:cNvPr>
          <p:cNvSpPr txBox="1"/>
          <p:nvPr/>
        </p:nvSpPr>
        <p:spPr>
          <a:xfrm>
            <a:off x="1771650" y="52153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當用戶嘗試訪問應用程序或服務時，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____________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控制他們的訪問級別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8557C47-0556-FB55-2DB3-87696607150F}"/>
              </a:ext>
            </a:extLst>
          </p:cNvPr>
          <p:cNvSpPr txBox="1"/>
          <p:nvPr/>
        </p:nvSpPr>
        <p:spPr>
          <a:xfrm>
            <a:off x="7977142" y="4292023"/>
            <a:ext cx="769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E14C73-F95B-50B4-EEE9-0148CE024264}"/>
              </a:ext>
            </a:extLst>
          </p:cNvPr>
          <p:cNvSpPr txBox="1"/>
          <p:nvPr/>
        </p:nvSpPr>
        <p:spPr>
          <a:xfrm>
            <a:off x="7977142" y="4560394"/>
            <a:ext cx="769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授權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1662" y="2209800"/>
            <a:ext cx="844867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1725" y="2347912"/>
            <a:ext cx="74485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238"/>
          <p:cNvSpPr txBox="1"/>
          <p:nvPr/>
        </p:nvSpPr>
        <p:spPr>
          <a:xfrm>
            <a:off x="2371725" y="2850602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在評估軟件即服務 (SaaS) 雲服務模型中的安全性時，客戶負責什麼？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7" name="Google Shape;1667;p238"/>
          <p:cNvSpPr txBox="1"/>
          <p:nvPr/>
        </p:nvSpPr>
        <p:spPr>
          <a:xfrm>
            <a:off x="2620299" y="4724275"/>
            <a:ext cx="609452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 操作系統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 網路控制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 應用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 賬戶和身份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2" name="Google Shape;1672;p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5550" y="2538412"/>
            <a:ext cx="720090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239"/>
          <p:cNvSpPr txBox="1"/>
          <p:nvPr/>
        </p:nvSpPr>
        <p:spPr>
          <a:xfrm>
            <a:off x="144262" y="6353738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雲端中共同負擔的責任 - Microsoft Azure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239"/>
          <p:cNvSpPr/>
          <p:nvPr/>
        </p:nvSpPr>
        <p:spPr>
          <a:xfrm>
            <a:off x="2495550" y="4039340"/>
            <a:ext cx="2875440" cy="3693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7387" y="1552575"/>
            <a:ext cx="8277225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2831976" y="1899821"/>
            <a:ext cx="68624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這題是在考隱私權六準則</a:t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4140089" y="3876867"/>
            <a:ext cx="609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控制是微軟的隱私權原則重點</a:t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4140089" y="4467417"/>
            <a:ext cx="609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透明度是微軟的隱私權原則重點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4140089" y="5096067"/>
            <a:ext cx="609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共同分擔責任是微軟的隱私權原則重點</a:t>
            </a:r>
            <a:endParaRP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737" y="1866900"/>
            <a:ext cx="1029652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66;p238">
            <a:extLst>
              <a:ext uri="{FF2B5EF4-FFF2-40B4-BE49-F238E27FC236}">
                <a16:creationId xmlns:a16="http://schemas.microsoft.com/office/drawing/2014/main" id="{89E919C8-D18C-AC93-0235-1BC30FCD2829}"/>
              </a:ext>
            </a:extLst>
          </p:cNvPr>
          <p:cNvSpPr txBox="1"/>
          <p:nvPr/>
        </p:nvSpPr>
        <p:spPr>
          <a:xfrm>
            <a:off x="5736362" y="5185430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_________________________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跨多個身份提供者提供 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SSO 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功能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666;p238">
            <a:extLst>
              <a:ext uri="{FF2B5EF4-FFF2-40B4-BE49-F238E27FC236}">
                <a16:creationId xmlns:a16="http://schemas.microsoft.com/office/drawing/2014/main" id="{95BCD7A6-A91B-370A-0E27-13F3CF9F56D5}"/>
              </a:ext>
            </a:extLst>
          </p:cNvPr>
          <p:cNvSpPr txBox="1"/>
          <p:nvPr/>
        </p:nvSpPr>
        <p:spPr>
          <a:xfrm>
            <a:off x="1084462" y="4558057"/>
            <a:ext cx="6733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" name="Google Shape;1684;p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037" y="2281237"/>
            <a:ext cx="100679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6F25EA9-F72A-904E-0271-4F90B42BB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80" y="4946896"/>
            <a:ext cx="7810500" cy="266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63FDE24-B9DD-D4AC-019C-021B2C332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580" y="5317030"/>
            <a:ext cx="6715125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" name="Google Shape;1689;p2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862" y="1309687"/>
            <a:ext cx="9820275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66;p238">
            <a:extLst>
              <a:ext uri="{FF2B5EF4-FFF2-40B4-BE49-F238E27FC236}">
                <a16:creationId xmlns:a16="http://schemas.microsoft.com/office/drawing/2014/main" id="{179E42FE-80F7-1CB7-CA0E-702DD76F2030}"/>
              </a:ext>
            </a:extLst>
          </p:cNvPr>
          <p:cNvSpPr txBox="1"/>
          <p:nvPr/>
        </p:nvSpPr>
        <p:spPr>
          <a:xfrm>
            <a:off x="2158662" y="5629314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在具有本地資源和雲資源的環境中，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 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應該是主要的安全邊界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4" name="Google Shape;1694;p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725" y="1719262"/>
            <a:ext cx="97345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" name="Google Shape;1699;p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7012" y="2357437"/>
            <a:ext cx="665797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244"/>
          <p:cNvSpPr txBox="1"/>
          <p:nvPr/>
        </p:nvSpPr>
        <p:spPr>
          <a:xfrm>
            <a:off x="2767012" y="2903868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條件訪問使用 Azure Active Directory (Azure AD) 身份保護評估什麼？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245"/>
          <p:cNvSpPr txBox="1"/>
          <p:nvPr/>
        </p:nvSpPr>
        <p:spPr>
          <a:xfrm>
            <a:off x="117628" y="6295138"/>
            <a:ext cx="88133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Active Directory Identity Protection 是什麼？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6" name="Google Shape;1706;p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666" y="730188"/>
            <a:ext cx="661987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245"/>
          <p:cNvSpPr/>
          <p:nvPr/>
        </p:nvSpPr>
        <p:spPr>
          <a:xfrm>
            <a:off x="711139" y="2254928"/>
            <a:ext cx="2875440" cy="3693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DFCD10-7C5B-69E9-B6C6-33F7EFA9D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184" y="3417413"/>
            <a:ext cx="820102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p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875" y="2333625"/>
            <a:ext cx="65722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246"/>
          <p:cNvSpPr txBox="1"/>
          <p:nvPr/>
        </p:nvSpPr>
        <p:spPr>
          <a:xfrm>
            <a:off x="2898651" y="2882567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哪項聲明代表 Microsoft 隱私原則？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4" name="Google Shape;1714;p246"/>
          <p:cNvSpPr txBox="1"/>
          <p:nvPr/>
        </p:nvSpPr>
        <p:spPr>
          <a:xfrm>
            <a:off x="3129470" y="4729725"/>
            <a:ext cx="609452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 </a:t>
            </a: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為其客戶管理隱私設置。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 Microsoft 尊重適用於其客戶的當地隱私法。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 Microsoft 使用託管的客戶電子郵件和聊天數據進行定向廣告。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 Microsoft 不收集任何客戶數據。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Google Shape;1719;p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034" y="1420057"/>
            <a:ext cx="55911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247"/>
          <p:cNvSpPr/>
          <p:nvPr/>
        </p:nvSpPr>
        <p:spPr>
          <a:xfrm>
            <a:off x="2618913" y="2372557"/>
            <a:ext cx="5193437" cy="2641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247"/>
          <p:cNvSpPr txBox="1"/>
          <p:nvPr/>
        </p:nvSpPr>
        <p:spPr>
          <a:xfrm>
            <a:off x="6316554" y="2029269"/>
            <a:ext cx="34843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提供工具給客戶自主管理，不是MS管理</a:t>
            </a:r>
            <a:endParaRPr/>
          </a:p>
        </p:txBody>
      </p:sp>
      <p:pic>
        <p:nvPicPr>
          <p:cNvPr id="1722" name="Google Shape;1722;p2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0484" y="4168899"/>
            <a:ext cx="68770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p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1809750"/>
            <a:ext cx="102870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248"/>
          <p:cNvSpPr txBox="1"/>
          <p:nvPr/>
        </p:nvSpPr>
        <p:spPr>
          <a:xfrm>
            <a:off x="3810740" y="5176551"/>
            <a:ext cx="73218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________系統是一種從多個系統收集數據、識別相關性或異常情況並生成警報和事件的工具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3" name="Google Shape;1733;p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247900"/>
            <a:ext cx="100584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1571" y="5048250"/>
            <a:ext cx="110680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249"/>
          <p:cNvSpPr txBox="1"/>
          <p:nvPr/>
        </p:nvSpPr>
        <p:spPr>
          <a:xfrm>
            <a:off x="2692154" y="4675286"/>
            <a:ext cx="73218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________系統是一種從多個系統收集數據、識別相關性或異常情況並生成警報和事件的工具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/>
        </p:nvSpPr>
        <p:spPr>
          <a:xfrm>
            <a:off x="126507" y="6291593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Privacy Principles &amp; Data Security | Microsoft CSR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9563" y="1010898"/>
            <a:ext cx="8162925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800" y="3839823"/>
            <a:ext cx="68484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Google Shape;1740;p2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412" y="1643062"/>
            <a:ext cx="86391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35;p249">
            <a:extLst>
              <a:ext uri="{FF2B5EF4-FFF2-40B4-BE49-F238E27FC236}">
                <a16:creationId xmlns:a16="http://schemas.microsoft.com/office/drawing/2014/main" id="{835179FF-7241-D847-47F1-A73F9FEBAB6B}"/>
              </a:ext>
            </a:extLst>
          </p:cNvPr>
          <p:cNvSpPr txBox="1"/>
          <p:nvPr/>
        </p:nvSpPr>
        <p:spPr>
          <a:xfrm>
            <a:off x="2692154" y="5330347"/>
            <a:ext cx="732185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Sentinel __________ 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Logic Apps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來自動化和協調對警報的回應</a:t>
            </a:r>
            <a:endParaRPr dirty="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050" y="2009775"/>
            <a:ext cx="834390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251"/>
          <p:cNvSpPr txBox="1"/>
          <p:nvPr/>
        </p:nvSpPr>
        <p:spPr>
          <a:xfrm>
            <a:off x="0" y="6366159"/>
            <a:ext cx="74550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 Microsoft Sentinel 中使用劇本搭配自動化規則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FCD1991-9540-6F6F-2137-B5CFAA831CE8}"/>
              </a:ext>
            </a:extLst>
          </p:cNvPr>
          <p:cNvSpPr txBox="1"/>
          <p:nvPr/>
        </p:nvSpPr>
        <p:spPr>
          <a:xfrm>
            <a:off x="2487967" y="764951"/>
            <a:ext cx="609452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考試出現的新題：</a:t>
            </a:r>
            <a:r>
              <a:rPr lang="en-US" altLang="zh-TW" dirty="0"/>
              <a:t>SSPR</a:t>
            </a:r>
          </a:p>
          <a:p>
            <a:endParaRPr lang="en-US" altLang="zh-TW" dirty="0"/>
          </a:p>
          <a:p>
            <a:r>
              <a:rPr lang="zh-TW" altLang="en-US" dirty="0"/>
              <a:t>題目：使用自助式重設密碼，必需要先通過Azure AD驗證，對或錯</a:t>
            </a:r>
            <a:endParaRPr lang="en-US" altLang="zh-TW" dirty="0"/>
          </a:p>
          <a:p>
            <a:r>
              <a:rPr lang="zh-TW" altLang="en-US" dirty="0"/>
              <a:t>題目：使用</a:t>
            </a:r>
            <a:r>
              <a:rPr lang="en-US" altLang="zh-TW" dirty="0"/>
              <a:t>SSRP</a:t>
            </a:r>
            <a:r>
              <a:rPr lang="zh-TW" altLang="en-US" dirty="0"/>
              <a:t>的驗證方法，選擇題。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答案：</a:t>
            </a:r>
            <a:r>
              <a:rPr lang="en-US" altLang="zh-TW" dirty="0"/>
              <a:t>Windows Authenticator APP</a:t>
            </a:r>
            <a:r>
              <a:rPr lang="zh-TW" altLang="en-US" dirty="0"/>
              <a:t>、電子郵件</a:t>
            </a:r>
            <a:endParaRPr lang="en-US" altLang="zh-TW" dirty="0"/>
          </a:p>
          <a:p>
            <a:r>
              <a:rPr lang="en-US" altLang="zh-TW" dirty="0"/>
              <a:t>	</a:t>
            </a:r>
          </a:p>
          <a:p>
            <a:r>
              <a:rPr lang="en-US" altLang="zh-TW" dirty="0"/>
              <a:t> 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753FC5-89F4-C08B-8D05-D5708B3A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3936750"/>
            <a:ext cx="12192000" cy="27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8123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FCD1991-9540-6F6F-2137-B5CFAA831CE8}"/>
              </a:ext>
            </a:extLst>
          </p:cNvPr>
          <p:cNvSpPr txBox="1"/>
          <p:nvPr/>
        </p:nvSpPr>
        <p:spPr>
          <a:xfrm>
            <a:off x="2487967" y="764951"/>
            <a:ext cx="6094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考試出現的新題：敏感度標籤</a:t>
            </a:r>
            <a:endParaRPr lang="en-US" altLang="zh-TW" dirty="0"/>
          </a:p>
          <a:p>
            <a:r>
              <a:rPr lang="zh-TW" altLang="en-US" dirty="0"/>
              <a:t>題目：敏感度籤是什麼？三選一</a:t>
            </a:r>
            <a:endParaRPr lang="en-US" altLang="zh-TW" dirty="0"/>
          </a:p>
          <a:p>
            <a:r>
              <a:rPr lang="en-US" altLang="zh-TW" dirty="0"/>
              <a:t>         </a:t>
            </a:r>
            <a:r>
              <a:rPr lang="zh-TW" altLang="en-US" dirty="0"/>
              <a:t>選項：永久性</a:t>
            </a:r>
            <a:r>
              <a:rPr lang="en-US" altLang="zh-TW" dirty="0"/>
              <a:t>(</a:t>
            </a:r>
            <a:r>
              <a:rPr lang="zh-TW" altLang="en-US" dirty="0"/>
              <a:t>應該同持續性</a:t>
            </a:r>
            <a:r>
              <a:rPr lang="en-US" altLang="zh-TW" dirty="0"/>
              <a:t>)</a:t>
            </a:r>
            <a:r>
              <a:rPr lang="zh-TW" altLang="en-US" dirty="0"/>
              <a:t>、第二個忘了、預設指派的</a:t>
            </a:r>
            <a:r>
              <a:rPr lang="en-US" altLang="zh-TW" dirty="0"/>
              <a:t>XXX</a:t>
            </a:r>
            <a:r>
              <a:rPr lang="zh-TW" altLang="en-US" dirty="0"/>
              <a:t>忘了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        </a:t>
            </a:r>
            <a:r>
              <a:rPr lang="zh-TW" altLang="en-US" dirty="0"/>
              <a:t>答案：永久性</a:t>
            </a:r>
            <a:endParaRPr lang="en-US" altLang="zh-TW" dirty="0"/>
          </a:p>
          <a:p>
            <a:r>
              <a:rPr lang="en-US" altLang="zh-TW" dirty="0"/>
              <a:t>  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32C161A-1FAA-039A-712E-04A9D1FA005F}"/>
              </a:ext>
            </a:extLst>
          </p:cNvPr>
          <p:cNvSpPr txBox="1"/>
          <p:nvPr/>
        </p:nvSpPr>
        <p:spPr>
          <a:xfrm>
            <a:off x="1759997" y="4027363"/>
            <a:ext cx="846707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敏感度標籤(Sensitivity Labels)：以下都是考題</a:t>
            </a:r>
          </a:p>
          <a:p>
            <a:r>
              <a:rPr lang="zh-TW" altLang="en-US" dirty="0"/>
              <a:t>	-文件加密</a:t>
            </a:r>
          </a:p>
          <a:p>
            <a:r>
              <a:rPr lang="zh-TW" altLang="en-US" dirty="0"/>
              <a:t>	-文件加浮水印：Word、PowerPoint (不包含電子郵件)</a:t>
            </a:r>
          </a:p>
          <a:p>
            <a:r>
              <a:rPr lang="zh-TW" altLang="en-US" dirty="0"/>
              <a:t>	-一個文件只能套用一個標籤</a:t>
            </a:r>
          </a:p>
          <a:p>
            <a:r>
              <a:rPr lang="zh-TW" altLang="en-US" dirty="0"/>
              <a:t>	-文件、電子郵件可自動套用標籤</a:t>
            </a:r>
          </a:p>
          <a:p>
            <a:r>
              <a:rPr lang="zh-TW" altLang="en-US" dirty="0"/>
              <a:t>	</a:t>
            </a:r>
          </a:p>
          <a:p>
            <a:endParaRPr lang="zh-TW" altLang="en-US" dirty="0"/>
          </a:p>
          <a:p>
            <a:r>
              <a:rPr lang="zh-TW" altLang="en-US" dirty="0"/>
              <a:t>	．敏感度標籤指派給內容時，它就像一個套用的戳記，並且擇：</a:t>
            </a:r>
          </a:p>
          <a:p>
            <a:r>
              <a:rPr lang="zh-TW" altLang="en-US" dirty="0"/>
              <a:t>		-</a:t>
            </a:r>
            <a:r>
              <a:rPr lang="zh-TW" altLang="en-US" dirty="0">
                <a:solidFill>
                  <a:srgbClr val="FF0000"/>
                </a:solidFill>
              </a:rPr>
              <a:t>可自訂</a:t>
            </a:r>
          </a:p>
          <a:p>
            <a:r>
              <a:rPr lang="zh-TW" altLang="en-US" dirty="0"/>
              <a:t>		-純文字</a:t>
            </a:r>
          </a:p>
          <a:p>
            <a:r>
              <a:rPr lang="zh-TW" altLang="en-US" dirty="0"/>
              <a:t>		</a:t>
            </a:r>
            <a:r>
              <a:rPr lang="zh-TW" altLang="en-US" dirty="0">
                <a:solidFill>
                  <a:srgbClr val="FF0000"/>
                </a:solidFill>
              </a:rPr>
              <a:t>-持續性</a:t>
            </a:r>
            <a:r>
              <a:rPr lang="zh-TW" altLang="en-US" dirty="0"/>
              <a:t>：無論儲存位置或存放何處，標籤都會與內容相伴存</a:t>
            </a:r>
          </a:p>
        </p:txBody>
      </p:sp>
    </p:spTree>
    <p:extLst>
      <p:ext uri="{BB962C8B-B14F-4D97-AF65-F5344CB8AC3E}">
        <p14:creationId xmlns:p14="http://schemas.microsoft.com/office/powerpoint/2010/main" val="283983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0" y="2047875"/>
            <a:ext cx="971550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4574219" y="4036665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__________檔案使文件中的資料對擁有適當密鑰的查看者可讀和可用</a:t>
            </a:r>
            <a:endParaRPr/>
          </a:p>
        </p:txBody>
      </p:sp>
      <p:sp>
        <p:nvSpPr>
          <p:cNvPr id="254" name="Google Shape;254;p26"/>
          <p:cNvSpPr txBox="1"/>
          <p:nvPr/>
        </p:nvSpPr>
        <p:spPr>
          <a:xfrm>
            <a:off x="1653465" y="4520104"/>
            <a:ext cx="6103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加密</a:t>
            </a:r>
            <a:endParaRPr/>
          </a:p>
        </p:txBody>
      </p:sp>
      <p:sp>
        <p:nvSpPr>
          <p:cNvPr id="255" name="Google Shape;255;p26"/>
          <p:cNvSpPr txBox="1"/>
          <p:nvPr/>
        </p:nvSpPr>
        <p:spPr>
          <a:xfrm>
            <a:off x="1662342" y="4111732"/>
            <a:ext cx="6103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壓縮</a:t>
            </a:r>
            <a:endParaRPr/>
          </a:p>
        </p:txBody>
      </p:sp>
      <p:sp>
        <p:nvSpPr>
          <p:cNvPr id="256" name="Google Shape;256;p26"/>
          <p:cNvSpPr txBox="1"/>
          <p:nvPr/>
        </p:nvSpPr>
        <p:spPr>
          <a:xfrm>
            <a:off x="1662342" y="3901902"/>
            <a:ext cx="6103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封裝</a:t>
            </a:r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1644586" y="4300093"/>
            <a:ext cx="7878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去重複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1112" y="2371725"/>
            <a:ext cx="962977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0326" y="5107203"/>
            <a:ext cx="86487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8900" y="2062162"/>
            <a:ext cx="6934200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82;p30">
            <a:extLst>
              <a:ext uri="{FF2B5EF4-FFF2-40B4-BE49-F238E27FC236}">
                <a16:creationId xmlns:a16="http://schemas.microsoft.com/office/drawing/2014/main" id="{607D3700-31F3-B7FA-CEBC-A7CB37E0611F}"/>
              </a:ext>
            </a:extLst>
          </p:cNvPr>
          <p:cNvSpPr txBox="1"/>
          <p:nvPr/>
        </p:nvSpPr>
        <p:spPr>
          <a:xfrm>
            <a:off x="2807563" y="5208518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當使用者登入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入口網站，他們首先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___________________</a:t>
            </a:r>
            <a:endParaRPr dirty="0"/>
          </a:p>
        </p:txBody>
      </p:sp>
      <p:sp>
        <p:nvSpPr>
          <p:cNvPr id="3" name="Google Shape;282;p30">
            <a:extLst>
              <a:ext uri="{FF2B5EF4-FFF2-40B4-BE49-F238E27FC236}">
                <a16:creationId xmlns:a16="http://schemas.microsoft.com/office/drawing/2014/main" id="{AC18B7A5-BE72-6888-D410-CC999F564A81}"/>
              </a:ext>
            </a:extLst>
          </p:cNvPr>
          <p:cNvSpPr txBox="1"/>
          <p:nvPr/>
        </p:nvSpPr>
        <p:spPr>
          <a:xfrm>
            <a:off x="9328953" y="4057214"/>
            <a:ext cx="8182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驗證</a:t>
            </a:r>
            <a:endParaRPr dirty="0"/>
          </a:p>
        </p:txBody>
      </p:sp>
      <p:sp>
        <p:nvSpPr>
          <p:cNvPr id="4" name="Google Shape;282;p30">
            <a:extLst>
              <a:ext uri="{FF2B5EF4-FFF2-40B4-BE49-F238E27FC236}">
                <a16:creationId xmlns:a16="http://schemas.microsoft.com/office/drawing/2014/main" id="{7DFC170B-6587-3E07-A466-85ACB8A3DAC9}"/>
              </a:ext>
            </a:extLst>
          </p:cNvPr>
          <p:cNvSpPr txBox="1"/>
          <p:nvPr/>
        </p:nvSpPr>
        <p:spPr>
          <a:xfrm>
            <a:off x="9312861" y="4272657"/>
            <a:ext cx="6656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授權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750" y="2562225"/>
            <a:ext cx="78105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2399" y="5019675"/>
            <a:ext cx="423862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3755254" y="4503836"/>
            <a:ext cx="38884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驗證身分後，才會授權</a:t>
            </a:r>
            <a:endParaRPr/>
          </a:p>
        </p:txBody>
      </p:sp>
      <p:sp>
        <p:nvSpPr>
          <p:cNvPr id="276" name="Google Shape;276;p29"/>
          <p:cNvSpPr txBox="1"/>
          <p:nvPr/>
        </p:nvSpPr>
        <p:spPr>
          <a:xfrm>
            <a:off x="64363" y="6415881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驗證和授權 - Azure App Service | Microsoft Docs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84" y="2238375"/>
            <a:ext cx="951547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59184" y="6362590"/>
            <a:ext cx="79077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Azure Active Directory？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9389985" y="4208552"/>
            <a:ext cx="40304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AD是基於雲的身份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和訪問管理服務</a:t>
            </a:r>
            <a:endParaRPr/>
          </a:p>
        </p:txBody>
      </p:sp>
      <p:sp>
        <p:nvSpPr>
          <p:cNvPr id="98" name="Google Shape;98;p3"/>
          <p:cNvSpPr txBox="1"/>
          <p:nvPr/>
        </p:nvSpPr>
        <p:spPr>
          <a:xfrm>
            <a:off x="9389985" y="3212967"/>
            <a:ext cx="13723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功能不一樣</a:t>
            </a:r>
            <a:endParaRPr/>
          </a:p>
        </p:txBody>
      </p:sp>
      <p:sp>
        <p:nvSpPr>
          <p:cNvPr id="99" name="Google Shape;99;p3"/>
          <p:cNvSpPr txBox="1"/>
          <p:nvPr/>
        </p:nvSpPr>
        <p:spPr>
          <a:xfrm>
            <a:off x="59184" y="5643524"/>
            <a:ext cx="6711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Active Directory 定價 | Microsoft 安全性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937" y="2085975"/>
            <a:ext cx="862012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4520953" y="3947889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_________是識別登錄用戶是否可以訪問特定資源的過程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525" y="2505075"/>
            <a:ext cx="83629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/>
          <p:nvPr/>
        </p:nvSpPr>
        <p:spPr>
          <a:xfrm>
            <a:off x="99874" y="6371492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驗證和授權 - Azure App Service | Microsoft Docs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412" y="2233612"/>
            <a:ext cx="86391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 txBox="1"/>
          <p:nvPr/>
        </p:nvSpPr>
        <p:spPr>
          <a:xfrm>
            <a:off x="2780930" y="4713163"/>
            <a:ext cx="78545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_______________允許與來自外部組織（如供應商、合作夥伴和供應商）的業務合作夥伴進行協作。外部用戶在directory中顯示為來賓用戶。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862" y="2714625"/>
            <a:ext cx="98202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 txBox="1"/>
          <p:nvPr/>
        </p:nvSpPr>
        <p:spPr>
          <a:xfrm>
            <a:off x="7137647" y="4287915"/>
            <a:ext cx="37108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描述很明顯的就是B2B (商業對商業)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0" y="6339527"/>
            <a:ext cx="75082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B2B 共同作業概觀 - Azure AD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475" y="2081212"/>
            <a:ext cx="992505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4201357" y="2726046"/>
            <a:ext cx="75881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 Azure 的 Microsoft </a:t>
            </a: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Cloud Adoption Framework</a:t>
            </a: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中，在準備階段之前解決了哪兩個階段？</a:t>
            </a:r>
            <a:b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每個正確答案都提供了一個完整的解決方案。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2910764" y="3428176"/>
            <a:ext cx="1875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A.計劃</a:t>
            </a:r>
            <a:endParaRPr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B.管理</a:t>
            </a:r>
            <a:br>
              <a:rPr 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C.採用</a:t>
            </a:r>
            <a:endParaRPr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D.治理</a:t>
            </a:r>
            <a:endParaRPr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E.</a:t>
            </a: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定義策略</a:t>
            </a:r>
            <a:endParaRPr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475" y="705358"/>
            <a:ext cx="992505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/>
        </p:nvSpPr>
        <p:spPr>
          <a:xfrm>
            <a:off x="0" y="6375036"/>
            <a:ext cx="111215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適用於 Azure 的 Microsoft 雲端採用架構 - Cloud Adoption Framework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 rotWithShape="1">
          <a:blip r:embed="rId5">
            <a:alphaModFix/>
          </a:blip>
          <a:srcRect b="3408"/>
          <a:stretch/>
        </p:blipFill>
        <p:spPr>
          <a:xfrm>
            <a:off x="676275" y="3638043"/>
            <a:ext cx="10839450" cy="165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1137" y="1624012"/>
            <a:ext cx="9229725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019E094-91C9-41C7-93F6-3A8A2620582C}"/>
              </a:ext>
            </a:extLst>
          </p:cNvPr>
          <p:cNvSpPr txBox="1"/>
          <p:nvPr/>
        </p:nvSpPr>
        <p:spPr>
          <a:xfrm>
            <a:off x="3164149" y="397866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SaaS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中，將服務包套用在應用程式是組職的責任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616CFAC-5136-F791-1F04-C724CA8ECADD}"/>
              </a:ext>
            </a:extLst>
          </p:cNvPr>
          <p:cNvSpPr txBox="1"/>
          <p:nvPr/>
        </p:nvSpPr>
        <p:spPr>
          <a:xfrm>
            <a:off x="3164149" y="4529083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IaaS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中，管理實體網路是雲提供者的責任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C8BA230-AFB6-7377-E4E6-CAD8F1D35C91}"/>
              </a:ext>
            </a:extLst>
          </p:cNvPr>
          <p:cNvSpPr txBox="1"/>
          <p:nvPr/>
        </p:nvSpPr>
        <p:spPr>
          <a:xfrm>
            <a:off x="3164149" y="5134237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在所有的雲端部署種類裡，管理資訊和資料的安全是組織的責任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975"/>
            <a:ext cx="92773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/>
          <p:nvPr/>
        </p:nvSpPr>
        <p:spPr>
          <a:xfrm>
            <a:off x="0" y="6335982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雲端中共同負擔的責任 - Microsoft Azure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6068" y="2425886"/>
            <a:ext cx="6181258" cy="4412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100" y="1590675"/>
            <a:ext cx="9829800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8553A08-8C18-0F74-A227-56D83A7D775D}"/>
              </a:ext>
            </a:extLst>
          </p:cNvPr>
          <p:cNvSpPr txBox="1"/>
          <p:nvPr/>
        </p:nvSpPr>
        <p:spPr>
          <a:xfrm>
            <a:off x="3013229" y="3783359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可用於實現混合識別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8E4541-CF91-97C3-76F3-6DCE1B5C0485}"/>
              </a:ext>
            </a:extLst>
          </p:cNvPr>
          <p:cNvSpPr txBox="1"/>
          <p:nvPr/>
        </p:nvSpPr>
        <p:spPr>
          <a:xfrm>
            <a:off x="2987240" y="428050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混合識別需要兩個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365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帳戶來實作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E171A1-25FD-7B78-CB84-71C546F88A37}"/>
              </a:ext>
            </a:extLst>
          </p:cNvPr>
          <p:cNvSpPr txBox="1"/>
          <p:nvPr/>
        </p:nvSpPr>
        <p:spPr>
          <a:xfrm>
            <a:off x="3013229" y="52147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混合識別身份驗證需要同步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Active Directory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網域服務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(AD DS)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Directory(Azure AD)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6393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/>
        </p:nvSpPr>
        <p:spPr>
          <a:xfrm>
            <a:off x="108752" y="6339526"/>
            <a:ext cx="90530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AD 混合式身分識別驗證解決方案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108752" y="5970194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說明混合式身分識別的概念 - Training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39" descr="Azure AD Connect 會管理與 Azure Active Directory 的同步處理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3341" y="2528332"/>
            <a:ext cx="5318908" cy="362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575" y="2028825"/>
            <a:ext cx="908685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/>
        </p:nvSpPr>
        <p:spPr>
          <a:xfrm>
            <a:off x="2054441" y="4971218"/>
            <a:ext cx="91432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_______________提供來自 Microsoft 員工、合作夥伴和客戶的最佳實踐，包括幫助進行 Azure 部署的工具和指南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100" y="2052637"/>
            <a:ext cx="982980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7728962-EE1C-273A-2BF2-7ADE98C5C90A}"/>
              </a:ext>
            </a:extLst>
          </p:cNvPr>
          <p:cNvSpPr txBox="1"/>
          <p:nvPr/>
        </p:nvSpPr>
        <p:spPr>
          <a:xfrm>
            <a:off x="4210235" y="3996422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_________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為保護 Azure 服務提供基準建議和指導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350" y="2447925"/>
            <a:ext cx="96393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/>
        </p:nvSpPr>
        <p:spPr>
          <a:xfrm>
            <a:off x="0" y="6327104"/>
            <a:ext cx="75726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適用于 Azure 雲端服務 的 Azure 安全性基準 | Microsoft Docs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375" y="2366962"/>
            <a:ext cx="542925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3425765" y="2882569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什麼是靜態加密的示例？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8" name="Google Shape;358;p42"/>
          <p:cNvSpPr txBox="1"/>
          <p:nvPr/>
        </p:nvSpPr>
        <p:spPr>
          <a:xfrm>
            <a:off x="7583750" y="3211078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使用站點到站點 VPN 加密通信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7583750" y="3517779"/>
            <a:ext cx="31582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加密虛擬磁碟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0" name="Google Shape;360;p42"/>
          <p:cNvSpPr txBox="1"/>
          <p:nvPr/>
        </p:nvSpPr>
        <p:spPr>
          <a:xfrm>
            <a:off x="7583750" y="3847442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使用加密的 HTTPS 連接訪問網站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1" name="Google Shape;361;p42"/>
          <p:cNvSpPr txBox="1"/>
          <p:nvPr/>
        </p:nvSpPr>
        <p:spPr>
          <a:xfrm>
            <a:off x="7592627" y="4187462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發送加密郵件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/>
        </p:nvSpPr>
        <p:spPr>
          <a:xfrm>
            <a:off x="0" y="6362615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待用資料加密 - Azure 安全性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0342" y="436771"/>
            <a:ext cx="53721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7719" y="3429000"/>
            <a:ext cx="84582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2114550"/>
            <a:ext cx="80772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5231167" y="2660628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哪三個陳述準確地描述了零信任的指導原則？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6032746" y="3304820"/>
            <a:ext cx="304282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按物理位置定義周長。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使用身份作為主要安全邊界。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始終明確地驗證用戶的權限。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始終假設用戶系統可能被破壞。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E. 使用網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作為主要安全邊界。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/>
        </p:nvSpPr>
        <p:spPr>
          <a:xfrm>
            <a:off x="233039" y="6327105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零信任實作指引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5102" y="430798"/>
            <a:ext cx="821055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5"/>
          <p:cNvSpPr txBox="1"/>
          <p:nvPr/>
        </p:nvSpPr>
        <p:spPr>
          <a:xfrm>
            <a:off x="5742868" y="2155454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假設缺口</a:t>
            </a:r>
            <a:endParaRPr/>
          </a:p>
        </p:txBody>
      </p:sp>
      <p:sp>
        <p:nvSpPr>
          <p:cNvPr id="383" name="Google Shape;383;p45"/>
          <p:cNvSpPr txBox="1"/>
          <p:nvPr/>
        </p:nvSpPr>
        <p:spPr>
          <a:xfrm>
            <a:off x="5742868" y="185302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明確的驗證</a:t>
            </a:r>
            <a:endParaRPr/>
          </a:p>
        </p:txBody>
      </p:sp>
      <p:sp>
        <p:nvSpPr>
          <p:cNvPr id="384" name="Google Shape;384;p45"/>
          <p:cNvSpPr txBox="1"/>
          <p:nvPr/>
        </p:nvSpPr>
        <p:spPr>
          <a:xfrm>
            <a:off x="5742868" y="1537226"/>
            <a:ext cx="49103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最低權限(答案描述應該是指依據身分給予適當安全性權限)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85" name="Google Shape;385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2411" y="3429000"/>
            <a:ext cx="82867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7775" y="609600"/>
            <a:ext cx="9696450" cy="56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1968" y="6087399"/>
            <a:ext cx="20574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6"/>
          <p:cNvSpPr txBox="1"/>
          <p:nvPr/>
        </p:nvSpPr>
        <p:spPr>
          <a:xfrm>
            <a:off x="5038447" y="6347386"/>
            <a:ext cx="52145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目前Azure入口網站內的為Microsoft Defender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558" y="132934"/>
            <a:ext cx="9525000" cy="4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4313" y="5038309"/>
            <a:ext cx="20574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/>
        </p:nvSpPr>
        <p:spPr>
          <a:xfrm>
            <a:off x="153138" y="6355734"/>
            <a:ext cx="100561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什麼是適用於雲端的 Microsoft Defender？ - Microsoft Defender for Cloud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7"/>
          <p:cNvSpPr txBox="1"/>
          <p:nvPr/>
        </p:nvSpPr>
        <p:spPr>
          <a:xfrm>
            <a:off x="5091713" y="5178980"/>
            <a:ext cx="52145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目前Azure入口網站內的為Microsoft Defender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837" y="1490662"/>
            <a:ext cx="10220325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 txBox="1"/>
          <p:nvPr/>
        </p:nvSpPr>
        <p:spPr>
          <a:xfrm>
            <a:off x="5834849" y="2078244"/>
            <a:ext cx="6094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您正在評估合規性管理員中的合規性分數。</a:t>
            </a:r>
            <a:b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將合規分數操作子類別與適當的操作相匹配。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511985" y="3903500"/>
            <a:ext cx="8411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更正性</a:t>
            </a:r>
            <a:endParaRPr dirty="0"/>
          </a:p>
        </p:txBody>
      </p:sp>
      <p:sp>
        <p:nvSpPr>
          <p:cNvPr id="408" name="Google Shape;408;p48"/>
          <p:cNvSpPr txBox="1"/>
          <p:nvPr/>
        </p:nvSpPr>
        <p:spPr>
          <a:xfrm>
            <a:off x="515574" y="4327641"/>
            <a:ext cx="8411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偵測性</a:t>
            </a:r>
            <a:endParaRPr/>
          </a:p>
        </p:txBody>
      </p:sp>
      <p:sp>
        <p:nvSpPr>
          <p:cNvPr id="409" name="Google Shape;409;p48"/>
          <p:cNvSpPr txBox="1"/>
          <p:nvPr/>
        </p:nvSpPr>
        <p:spPr>
          <a:xfrm>
            <a:off x="511208" y="4755285"/>
            <a:ext cx="9217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預防性</a:t>
            </a:r>
            <a:endParaRPr/>
          </a:p>
        </p:txBody>
      </p:sp>
      <p:sp>
        <p:nvSpPr>
          <p:cNvPr id="2" name="Google Shape;407;p48">
            <a:extLst>
              <a:ext uri="{FF2B5EF4-FFF2-40B4-BE49-F238E27FC236}">
                <a16:creationId xmlns:a16="http://schemas.microsoft.com/office/drawing/2014/main" id="{D0D55BE9-0357-8889-04BD-4FBCE3E3AF2E}"/>
              </a:ext>
            </a:extLst>
          </p:cNvPr>
          <p:cNvSpPr txBox="1"/>
          <p:nvPr/>
        </p:nvSpPr>
        <p:spPr>
          <a:xfrm>
            <a:off x="5388075" y="4159299"/>
            <a:ext cx="19915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加密待用資料</a:t>
            </a:r>
            <a:endParaRPr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Google Shape;407;p48">
            <a:extLst>
              <a:ext uri="{FF2B5EF4-FFF2-40B4-BE49-F238E27FC236}">
                <a16:creationId xmlns:a16="http://schemas.microsoft.com/office/drawing/2014/main" id="{03C84824-2A39-4434-15B4-C0DC982D1F4C}"/>
              </a:ext>
            </a:extLst>
          </p:cNvPr>
          <p:cNvSpPr txBox="1"/>
          <p:nvPr/>
        </p:nvSpPr>
        <p:spPr>
          <a:xfrm>
            <a:off x="5446510" y="4635418"/>
            <a:ext cx="19915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執行系統稽核</a:t>
            </a:r>
            <a:endParaRPr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Google Shape;407;p48">
            <a:extLst>
              <a:ext uri="{FF2B5EF4-FFF2-40B4-BE49-F238E27FC236}">
                <a16:creationId xmlns:a16="http://schemas.microsoft.com/office/drawing/2014/main" id="{4CBD9BE2-46CB-2991-38B2-4F57671309E1}"/>
              </a:ext>
            </a:extLst>
          </p:cNvPr>
          <p:cNvSpPr txBox="1"/>
          <p:nvPr/>
        </p:nvSpPr>
        <p:spPr>
          <a:xfrm>
            <a:off x="5446510" y="5202262"/>
            <a:ext cx="386616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以變改設定作為安全性事件的回應</a:t>
            </a:r>
            <a:endParaRPr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162" y="717427"/>
            <a:ext cx="95916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 txBox="1"/>
          <p:nvPr/>
        </p:nvSpPr>
        <p:spPr>
          <a:xfrm>
            <a:off x="1479" y="6282716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合規性分數計算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0162" y="2997324"/>
            <a:ext cx="82772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/>
        </p:nvSpPr>
        <p:spPr>
          <a:xfrm>
            <a:off x="153139" y="6135339"/>
            <a:ext cx="99407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適用於 Azure 的 Microsoft 雲端採用架構 - Cloud Adoption Framework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3950" y="2452687"/>
            <a:ext cx="99441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362" y="2047875"/>
            <a:ext cx="867727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7;p51">
            <a:extLst>
              <a:ext uri="{FF2B5EF4-FFF2-40B4-BE49-F238E27FC236}">
                <a16:creationId xmlns:a16="http://schemas.microsoft.com/office/drawing/2014/main" id="{CF0915EA-835E-C521-B106-B46FC997E449}"/>
              </a:ext>
            </a:extLst>
          </p:cNvPr>
          <p:cNvSpPr txBox="1"/>
          <p:nvPr/>
        </p:nvSpPr>
        <p:spPr>
          <a:xfrm>
            <a:off x="9232777" y="4190260"/>
            <a:ext cx="29592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現在已更名為：Microsoft Purview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407;p48">
            <a:extLst>
              <a:ext uri="{FF2B5EF4-FFF2-40B4-BE49-F238E27FC236}">
                <a16:creationId xmlns:a16="http://schemas.microsoft.com/office/drawing/2014/main" id="{75CC2CDC-0FD4-6C15-BAFD-16749B52757A}"/>
              </a:ext>
            </a:extLst>
          </p:cNvPr>
          <p:cNvSpPr txBox="1"/>
          <p:nvPr/>
        </p:nvSpPr>
        <p:spPr>
          <a:xfrm>
            <a:off x="1934662" y="5189109"/>
            <a:ext cx="58599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合規性管理員可以直從從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__________________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訪問</a:t>
            </a:r>
            <a:endParaRPr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25" y="2595562"/>
            <a:ext cx="950595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1"/>
          <p:cNvSpPr txBox="1"/>
          <p:nvPr/>
        </p:nvSpPr>
        <p:spPr>
          <a:xfrm>
            <a:off x="4136994" y="3701988"/>
            <a:ext cx="52023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現在已更名為：Microsoft Purview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1625" y="1766887"/>
            <a:ext cx="904875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38;p53">
            <a:extLst>
              <a:ext uri="{FF2B5EF4-FFF2-40B4-BE49-F238E27FC236}">
                <a16:creationId xmlns:a16="http://schemas.microsoft.com/office/drawing/2014/main" id="{92F083B5-C95A-ED03-148A-F93DA2DA1594}"/>
              </a:ext>
            </a:extLst>
          </p:cNvPr>
          <p:cNvSpPr txBox="1"/>
          <p:nvPr/>
        </p:nvSpPr>
        <p:spPr>
          <a:xfrm>
            <a:off x="1757824" y="5019119"/>
            <a:ext cx="71109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安全分數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根據控制措施（包括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保護和治理的關鍵法規和標準）來衡量完成操作的進度</a:t>
            </a:r>
            <a:endParaRPr dirty="0"/>
          </a:p>
        </p:txBody>
      </p:sp>
      <p:sp>
        <p:nvSpPr>
          <p:cNvPr id="3" name="Google Shape;438;p53">
            <a:extLst>
              <a:ext uri="{FF2B5EF4-FFF2-40B4-BE49-F238E27FC236}">
                <a16:creationId xmlns:a16="http://schemas.microsoft.com/office/drawing/2014/main" id="{C6F38EB1-1486-3184-0995-DA51FE001C03}"/>
              </a:ext>
            </a:extLst>
          </p:cNvPr>
          <p:cNvSpPr txBox="1"/>
          <p:nvPr/>
        </p:nvSpPr>
        <p:spPr>
          <a:xfrm>
            <a:off x="2450282" y="4193496"/>
            <a:ext cx="7110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較高的微軟安全分數指的是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365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用戶中的確定風險等級較低</a:t>
            </a:r>
            <a:endParaRPr dirty="0"/>
          </a:p>
        </p:txBody>
      </p:sp>
      <p:sp>
        <p:nvSpPr>
          <p:cNvPr id="4" name="Google Shape;438;p53">
            <a:extLst>
              <a:ext uri="{FF2B5EF4-FFF2-40B4-BE49-F238E27FC236}">
                <a16:creationId xmlns:a16="http://schemas.microsoft.com/office/drawing/2014/main" id="{B4B80172-78B7-823F-7E91-B6ED0F72E44E}"/>
              </a:ext>
            </a:extLst>
          </p:cNvPr>
          <p:cNvSpPr txBox="1"/>
          <p:nvPr/>
        </p:nvSpPr>
        <p:spPr>
          <a:xfrm>
            <a:off x="1828845" y="3670276"/>
            <a:ext cx="7110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啟用多因子驗證會增加微軟安全分數</a:t>
            </a:r>
            <a:endParaRPr lang="zh-TW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3537" y="2262187"/>
            <a:ext cx="892492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3"/>
          <p:cNvSpPr txBox="1"/>
          <p:nvPr/>
        </p:nvSpPr>
        <p:spPr>
          <a:xfrm>
            <a:off x="1713436" y="4566358"/>
            <a:ext cx="71109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Secure Score 根據控制措施（包括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保護和治理的關鍵法規和標準）來衡量完成操作的進度。</a:t>
            </a:r>
            <a:endParaRPr dirty="0"/>
          </a:p>
        </p:txBody>
      </p:sp>
      <p:sp>
        <p:nvSpPr>
          <p:cNvPr id="439" name="Google Shape;439;p53"/>
          <p:cNvSpPr txBox="1"/>
          <p:nvPr/>
        </p:nvSpPr>
        <p:spPr>
          <a:xfrm>
            <a:off x="108751" y="6327105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安全分數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438;p53">
            <a:extLst>
              <a:ext uri="{FF2B5EF4-FFF2-40B4-BE49-F238E27FC236}">
                <a16:creationId xmlns:a16="http://schemas.microsoft.com/office/drawing/2014/main" id="{7A614FCB-FAD2-D17F-4116-17D3A47F7274}"/>
              </a:ext>
            </a:extLst>
          </p:cNvPr>
          <p:cNvSpPr txBox="1"/>
          <p:nvPr/>
        </p:nvSpPr>
        <p:spPr>
          <a:xfrm>
            <a:off x="2450282" y="3696347"/>
            <a:ext cx="7110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較高的微軟安全分數指的是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365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用戶中的確定風險等級較低</a:t>
            </a:r>
            <a:endParaRPr dirty="0"/>
          </a:p>
        </p:txBody>
      </p:sp>
      <p:sp>
        <p:nvSpPr>
          <p:cNvPr id="3" name="Google Shape;438;p53">
            <a:extLst>
              <a:ext uri="{FF2B5EF4-FFF2-40B4-BE49-F238E27FC236}">
                <a16:creationId xmlns:a16="http://schemas.microsoft.com/office/drawing/2014/main" id="{854D0644-FD4A-33DB-36B6-BC9F0BE1E673}"/>
              </a:ext>
            </a:extLst>
          </p:cNvPr>
          <p:cNvSpPr txBox="1"/>
          <p:nvPr/>
        </p:nvSpPr>
        <p:spPr>
          <a:xfrm>
            <a:off x="1828845" y="3173127"/>
            <a:ext cx="71109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啟用多因子驗證會增加微軟安全分數</a:t>
            </a:r>
            <a:endParaRPr lang="zh-TW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2362200"/>
            <a:ext cx="65532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4"/>
          <p:cNvSpPr txBox="1"/>
          <p:nvPr/>
        </p:nvSpPr>
        <p:spPr>
          <a:xfrm>
            <a:off x="2819400" y="2912745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您可以使用什麼來為用戶提供兩小時的時間來完成 Azure 中的管理任務？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/>
          <p:nvPr/>
        </p:nvSpPr>
        <p:spPr>
          <a:xfrm>
            <a:off x="90995" y="6357281"/>
            <a:ext cx="98342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Privileged Identity Management? - Azure AD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3000" y="593025"/>
            <a:ext cx="633412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5"/>
          <p:cNvSpPr/>
          <p:nvPr/>
        </p:nvSpPr>
        <p:spPr>
          <a:xfrm>
            <a:off x="1624614" y="1085135"/>
            <a:ext cx="5504156" cy="37286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5"/>
          <p:cNvSpPr txBox="1"/>
          <p:nvPr/>
        </p:nvSpPr>
        <p:spPr>
          <a:xfrm>
            <a:off x="7128770" y="1085135"/>
            <a:ext cx="53443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正確答案應為</a:t>
            </a:r>
            <a:r>
              <a:rPr lang="en-US" alt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r>
              <a:rPr lang="en-US" alt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PIM</a:t>
            </a: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才有提供這種</a:t>
            </a:r>
            <a:r>
              <a:rPr lang="zh-TW" altLang="en-US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限時的</a:t>
            </a: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功能</a:t>
            </a:r>
            <a:endParaRPr dirty="0"/>
          </a:p>
        </p:txBody>
      </p:sp>
      <p:pic>
        <p:nvPicPr>
          <p:cNvPr id="454" name="Google Shape;454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9489" y="3268253"/>
            <a:ext cx="82962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037" y="2362200"/>
            <a:ext cx="93059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3AFEFC9-1F75-D671-A06E-6D907697C6EF}"/>
              </a:ext>
            </a:extLst>
          </p:cNvPr>
          <p:cNvSpPr txBox="1"/>
          <p:nvPr/>
        </p:nvSpPr>
        <p:spPr>
          <a:xfrm>
            <a:off x="1443036" y="2894401"/>
            <a:ext cx="105418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在混合身份模型中，您可以使用什麼來在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Active Directory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域服務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(AD DS)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 (Azure AD)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之間同步身份？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750" y="963597"/>
            <a:ext cx="93345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7"/>
          <p:cNvSpPr txBox="1"/>
          <p:nvPr/>
        </p:nvSpPr>
        <p:spPr>
          <a:xfrm>
            <a:off x="0" y="6348403"/>
            <a:ext cx="9800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Azure AD Connect 和 Connect Health。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57" descr="何謂 Azure AD Connec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8882" y="2056751"/>
            <a:ext cx="5542404" cy="397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5100" y="1709737"/>
            <a:ext cx="67818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FE78F2B-2BCB-FB6F-02C7-4D7A80490C56}"/>
              </a:ext>
            </a:extLst>
          </p:cNvPr>
          <p:cNvSpPr txBox="1"/>
          <p:nvPr/>
        </p:nvSpPr>
        <p:spPr>
          <a:xfrm>
            <a:off x="2827953" y="4039620"/>
            <a:ext cx="6781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您可以在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Directory(Azure AD)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中建立自訂角色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362F8E-301C-1FBF-47F4-47145B8326B0}"/>
              </a:ext>
            </a:extLst>
          </p:cNvPr>
          <p:cNvSpPr txBox="1"/>
          <p:nvPr/>
        </p:nvSpPr>
        <p:spPr>
          <a:xfrm>
            <a:off x="2827953" y="4510137"/>
            <a:ext cx="6781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全域管理員在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Directory(Azure AD)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中是一個角色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7CF018-0822-36D9-87CC-83EDFCC8647A}"/>
              </a:ext>
            </a:extLst>
          </p:cNvPr>
          <p:cNvSpPr txBox="1"/>
          <p:nvPr/>
        </p:nvSpPr>
        <p:spPr>
          <a:xfrm>
            <a:off x="2827952" y="4921855"/>
            <a:ext cx="6781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Directory(Azure AD)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使用者只能被指派一個角色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865" y="1395586"/>
            <a:ext cx="760095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9"/>
          <p:cNvSpPr txBox="1"/>
          <p:nvPr/>
        </p:nvSpPr>
        <p:spPr>
          <a:xfrm>
            <a:off x="348449" y="5797988"/>
            <a:ext cx="106065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 Azure AD 角色型存取控制中建立自訂角色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9"/>
          <p:cNvSpPr txBox="1"/>
          <p:nvPr/>
        </p:nvSpPr>
        <p:spPr>
          <a:xfrm>
            <a:off x="348449" y="6273812"/>
            <a:ext cx="87245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AD 內建角色 - Azure Active Directory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2076450"/>
            <a:ext cx="60960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/>
        </p:nvSpPr>
        <p:spPr>
          <a:xfrm>
            <a:off x="3926150" y="4880044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_____________用於識別、挖掘和</a:t>
            </a:r>
            <a:r>
              <a:rPr lang="zh-TW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匯</a:t>
            </a: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出可能用於調查的電子</a:t>
            </a:r>
            <a:r>
              <a:rPr lang="zh-TW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8475" y="1681162"/>
            <a:ext cx="6115050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D271532-EC6F-DCE4-FFC8-1A1FC78E50E4}"/>
              </a:ext>
            </a:extLst>
          </p:cNvPr>
          <p:cNvSpPr txBox="1"/>
          <p:nvPr/>
        </p:nvSpPr>
        <p:spPr>
          <a:xfrm>
            <a:off x="4736653" y="4030742"/>
            <a:ext cx="6781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Directory(Azure AD)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被部署在本地環境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07386D-FAAA-A5C0-15F1-9CE070639853}"/>
              </a:ext>
            </a:extLst>
          </p:cNvPr>
          <p:cNvSpPr txBox="1"/>
          <p:nvPr/>
        </p:nvSpPr>
        <p:spPr>
          <a:xfrm>
            <a:off x="4976350" y="4449900"/>
            <a:ext cx="6781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Directory(Azure AD)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是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365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訂閱提供的一部分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F79DFC5-973A-EA74-C7E5-989EDD712D59}"/>
              </a:ext>
            </a:extLst>
          </p:cNvPr>
          <p:cNvSpPr txBox="1"/>
          <p:nvPr/>
        </p:nvSpPr>
        <p:spPr>
          <a:xfrm>
            <a:off x="4736653" y="4924751"/>
            <a:ext cx="6781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Directory(Azure AD)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是一種識別與存取的管理服務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0337" y="298927"/>
            <a:ext cx="679132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1"/>
          <p:cNvSpPr txBox="1"/>
          <p:nvPr/>
        </p:nvSpPr>
        <p:spPr>
          <a:xfrm>
            <a:off x="46515" y="6277382"/>
            <a:ext cx="87422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步驟 1： 確定您的雲端身分識別模型 - Microsoft 365 Enterprise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6527" y="4654857"/>
            <a:ext cx="8267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1"/>
          <p:cNvSpPr/>
          <p:nvPr/>
        </p:nvSpPr>
        <p:spPr>
          <a:xfrm>
            <a:off x="2547891" y="4654857"/>
            <a:ext cx="5015884" cy="25449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7634796" y="4654857"/>
            <a:ext cx="1553592" cy="25449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1216333" y="4957872"/>
            <a:ext cx="790020" cy="25449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437" y="2247900"/>
            <a:ext cx="97631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2B2CBDC-2DEA-11C7-FF22-85A5E6E2F0A4}"/>
              </a:ext>
            </a:extLst>
          </p:cNvPr>
          <p:cNvSpPr txBox="1"/>
          <p:nvPr/>
        </p:nvSpPr>
        <p:spPr>
          <a:xfrm>
            <a:off x="1789267" y="5226886"/>
            <a:ext cx="6781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Hello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企業版中，使用者驗證所使用的生物資料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____________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A970AE-0171-115B-FC1E-9C33B3E66779}"/>
              </a:ext>
            </a:extLst>
          </p:cNvPr>
          <p:cNvSpPr txBox="1"/>
          <p:nvPr/>
        </p:nvSpPr>
        <p:spPr>
          <a:xfrm>
            <a:off x="7506486" y="5226886"/>
            <a:ext cx="32177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被存在一個外部裝置</a:t>
            </a:r>
            <a:b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只被儲存在一個本地裝置</a:t>
            </a:r>
            <a:b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被儲存在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</a:t>
            </a:r>
            <a:b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被複製到用戶指定的所有設備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818" y="333837"/>
            <a:ext cx="96393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7488" y="2011440"/>
            <a:ext cx="8248650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3"/>
          <p:cNvSpPr txBox="1"/>
          <p:nvPr/>
        </p:nvSpPr>
        <p:spPr>
          <a:xfrm>
            <a:off x="206405" y="6415855"/>
            <a:ext cx="108374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Hello 企業版 Windows) (概觀 - Windows security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2102" y="1776921"/>
            <a:ext cx="61626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4"/>
          <p:cNvSpPr txBox="1"/>
          <p:nvPr/>
        </p:nvSpPr>
        <p:spPr>
          <a:xfrm>
            <a:off x="2402102" y="2270009"/>
            <a:ext cx="609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Active Directory (Azure AD) 密碼保護的目的是什麼？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2" name="Google Shape;512;p64"/>
          <p:cNvSpPr txBox="1"/>
          <p:nvPr/>
        </p:nvSpPr>
        <p:spPr>
          <a:xfrm>
            <a:off x="2638886" y="4152076"/>
            <a:ext cx="609452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控制用戶必須更改密碼的頻率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識別用戶無需使用多因素身份驗證 (MFA) 即可登錄的設備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使用全球公認的加密標準對密碼進行加密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防止用戶在密碼中使用特定單詞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8332" y="1060790"/>
            <a:ext cx="61912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5"/>
          <p:cNvSpPr txBox="1"/>
          <p:nvPr/>
        </p:nvSpPr>
        <p:spPr>
          <a:xfrm>
            <a:off x="108750" y="6371467"/>
            <a:ext cx="91861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AD 密碼保護 - Azure Active Directory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6757" y="4797085"/>
            <a:ext cx="85344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037" y="2262187"/>
            <a:ext cx="1006792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6"/>
          <p:cNvSpPr txBox="1"/>
          <p:nvPr/>
        </p:nvSpPr>
        <p:spPr>
          <a:xfrm>
            <a:off x="1671221" y="2886113"/>
            <a:ext cx="939035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可以使用哪個 Azure Active Directory (Azure AD) 功能來評估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群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組成員身份並自動刪除不再需要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群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組成員身份的用戶？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325" y="1580086"/>
            <a:ext cx="10039350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7"/>
          <p:cNvSpPr txBox="1"/>
          <p:nvPr/>
        </p:nvSpPr>
        <p:spPr>
          <a:xfrm>
            <a:off x="0" y="6312893"/>
            <a:ext cx="94702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什麼是存取權檢閱？ - Azure Active Directory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878229"/>
            <a:ext cx="12192000" cy="26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3262" y="2038350"/>
            <a:ext cx="570547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8"/>
          <p:cNvSpPr txBox="1"/>
          <p:nvPr/>
        </p:nvSpPr>
        <p:spPr>
          <a:xfrm>
            <a:off x="4185081" y="5249603"/>
            <a:ext cx="52430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_______________需要額外的驗證，比如發送到手機的驗證碼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4667" y="1674688"/>
            <a:ext cx="654367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9"/>
          <p:cNvSpPr txBox="1"/>
          <p:nvPr/>
        </p:nvSpPr>
        <p:spPr>
          <a:xfrm>
            <a:off x="0" y="6355164"/>
            <a:ext cx="10544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AD Multi-Factor Authentication 概觀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8425" y="2505075"/>
            <a:ext cx="69151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"/>
          <p:cNvSpPr txBox="1"/>
          <p:nvPr/>
        </p:nvSpPr>
        <p:spPr>
          <a:xfrm>
            <a:off x="0" y="6273838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適用於 Microsoft Azure 的客戶加密箱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-1" y="5540536"/>
            <a:ext cx="10360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Purview 電子文件探索解決方案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3915052" y="3746377"/>
            <a:ext cx="2325950" cy="2574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2638425" y="4530235"/>
            <a:ext cx="90818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從功能描述來看，eDiscovery才是對的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Customer Lockbox是用來給</a:t>
            </a:r>
            <a:r>
              <a:rPr lang="en-US" alt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</a:t>
            </a:r>
            <a:r>
              <a:rPr lang="zh-TW" altLang="en-US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支援人員</a:t>
            </a:r>
            <a:r>
              <a:rPr lang="zh-TW" sz="1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需要協助客戶作處理時，要求存取權時用的</a:t>
            </a:r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6062" y="1647825"/>
            <a:ext cx="661987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38;p68">
            <a:extLst>
              <a:ext uri="{FF2B5EF4-FFF2-40B4-BE49-F238E27FC236}">
                <a16:creationId xmlns:a16="http://schemas.microsoft.com/office/drawing/2014/main" id="{D6B96242-A9E2-728A-86C4-A09E28006AD7}"/>
              </a:ext>
            </a:extLst>
          </p:cNvPr>
          <p:cNvSpPr txBox="1"/>
          <p:nvPr/>
        </p:nvSpPr>
        <p:spPr>
          <a:xfrm>
            <a:off x="3022106" y="3953463"/>
            <a:ext cx="52430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條件式存取原則可以將裝置狀態視為訊號</a:t>
            </a:r>
            <a:endParaRPr dirty="0"/>
          </a:p>
        </p:txBody>
      </p:sp>
      <p:sp>
        <p:nvSpPr>
          <p:cNvPr id="3" name="Google Shape;538;p68">
            <a:extLst>
              <a:ext uri="{FF2B5EF4-FFF2-40B4-BE49-F238E27FC236}">
                <a16:creationId xmlns:a16="http://schemas.microsoft.com/office/drawing/2014/main" id="{4CA616C9-1BDE-DD58-BF5C-85B04098A6D5}"/>
              </a:ext>
            </a:extLst>
          </p:cNvPr>
          <p:cNvSpPr txBox="1"/>
          <p:nvPr/>
        </p:nvSpPr>
        <p:spPr>
          <a:xfrm>
            <a:off x="3705687" y="4427951"/>
            <a:ext cx="52430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條件式存取原則在第一要素驗證完成之前套用</a:t>
            </a:r>
            <a:endParaRPr dirty="0"/>
          </a:p>
        </p:txBody>
      </p:sp>
      <p:sp>
        <p:nvSpPr>
          <p:cNvPr id="4" name="Google Shape;538;p68">
            <a:extLst>
              <a:ext uri="{FF2B5EF4-FFF2-40B4-BE49-F238E27FC236}">
                <a16:creationId xmlns:a16="http://schemas.microsoft.com/office/drawing/2014/main" id="{B378F7D0-F10B-063E-B09C-B50BCA497AC1}"/>
              </a:ext>
            </a:extLst>
          </p:cNvPr>
          <p:cNvSpPr txBox="1"/>
          <p:nvPr/>
        </p:nvSpPr>
        <p:spPr>
          <a:xfrm>
            <a:off x="3022106" y="5128799"/>
            <a:ext cx="66198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條件式存取原則在使用者存取定義的應用程式時觸發多要素驗證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(MFA)</a:t>
            </a:r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323" y="16877"/>
            <a:ext cx="735330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1"/>
          <p:cNvSpPr txBox="1"/>
          <p:nvPr/>
        </p:nvSpPr>
        <p:spPr>
          <a:xfrm>
            <a:off x="224160" y="6286260"/>
            <a:ext cx="9656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建置條件式存取原則 - Azure Active Directory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9784" y="2376488"/>
            <a:ext cx="6869429" cy="375798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1"/>
          <p:cNvSpPr/>
          <p:nvPr/>
        </p:nvSpPr>
        <p:spPr>
          <a:xfrm>
            <a:off x="5681709" y="2376488"/>
            <a:ext cx="1426345" cy="1980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71"/>
          <p:cNvSpPr/>
          <p:nvPr/>
        </p:nvSpPr>
        <p:spPr>
          <a:xfrm>
            <a:off x="8087558" y="2900270"/>
            <a:ext cx="1426345" cy="1980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71"/>
          <p:cNvSpPr/>
          <p:nvPr/>
        </p:nvSpPr>
        <p:spPr>
          <a:xfrm>
            <a:off x="5382827" y="4485443"/>
            <a:ext cx="1426345" cy="1980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38;p68">
            <a:extLst>
              <a:ext uri="{FF2B5EF4-FFF2-40B4-BE49-F238E27FC236}">
                <a16:creationId xmlns:a16="http://schemas.microsoft.com/office/drawing/2014/main" id="{B31E8B59-90C2-81B0-1A67-F3F30C2DFC00}"/>
              </a:ext>
            </a:extLst>
          </p:cNvPr>
          <p:cNvSpPr txBox="1"/>
          <p:nvPr/>
        </p:nvSpPr>
        <p:spPr>
          <a:xfrm>
            <a:off x="7176855" y="1338033"/>
            <a:ext cx="66198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FF0000"/>
                </a:solidFill>
              </a:rPr>
              <a:t>在通過第一要素驗證才套用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例如一般密碼通過後，發現設備沒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有登入過，再觸發簡訊驗證碼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537" y="2100262"/>
            <a:ext cx="1044892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2"/>
          <p:cNvSpPr txBox="1"/>
          <p:nvPr/>
        </p:nvSpPr>
        <p:spPr>
          <a:xfrm>
            <a:off x="3233691" y="5052264"/>
            <a:ext cx="82895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______________是一種基於雲的解決方案，利用本地Active Directory訊號來識別、檢測和調查高級威脅</a:t>
            </a:r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7387" y="3511118"/>
            <a:ext cx="827722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3"/>
          <p:cNvSpPr txBox="1"/>
          <p:nvPr/>
        </p:nvSpPr>
        <p:spPr>
          <a:xfrm>
            <a:off x="115409" y="6232994"/>
            <a:ext cx="82895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什麼是適用於身分識別的 Microsoft Defender？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699" y="665456"/>
            <a:ext cx="101346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25" y="2247900"/>
            <a:ext cx="98107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5;p72">
            <a:extLst>
              <a:ext uri="{FF2B5EF4-FFF2-40B4-BE49-F238E27FC236}">
                <a16:creationId xmlns:a16="http://schemas.microsoft.com/office/drawing/2014/main" id="{CE4160C9-B1CC-9F72-E624-54B0DD954031}"/>
              </a:ext>
            </a:extLst>
          </p:cNvPr>
          <p:cNvSpPr txBox="1"/>
          <p:nvPr/>
        </p:nvSpPr>
        <p:spPr>
          <a:xfrm>
            <a:off x="1768875" y="4848077"/>
            <a:ext cx="82895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Microsoft Defender for Identity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可以辨識來自本地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________________________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的進階威脅</a:t>
            </a:r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825" y="1465046"/>
            <a:ext cx="96583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7387" y="3511118"/>
            <a:ext cx="827722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5"/>
          <p:cNvSpPr txBox="1"/>
          <p:nvPr/>
        </p:nvSpPr>
        <p:spPr>
          <a:xfrm>
            <a:off x="115409" y="6232994"/>
            <a:ext cx="82895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什麼是適用於身分識別的 Microsoft Defender？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750" y="2024062"/>
            <a:ext cx="78105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5;p72">
            <a:extLst>
              <a:ext uri="{FF2B5EF4-FFF2-40B4-BE49-F238E27FC236}">
                <a16:creationId xmlns:a16="http://schemas.microsoft.com/office/drawing/2014/main" id="{28C0E45E-EFDB-89D0-AB25-CB30D1478B08}"/>
              </a:ext>
            </a:extLst>
          </p:cNvPr>
          <p:cNvSpPr txBox="1"/>
          <p:nvPr/>
        </p:nvSpPr>
        <p:spPr>
          <a:xfrm>
            <a:off x="2363679" y="4833937"/>
            <a:ext cx="82895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Microsoft JhengHei"/>
                <a:ea typeface="Microsoft JhengHei"/>
                <a:sym typeface="Microsoft JhengHei"/>
              </a:rPr>
              <a:t>Azure Active Directory (Azure AD)</a:t>
            </a: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sym typeface="Microsoft JhengHei"/>
              </a:rPr>
              <a:t>是</a:t>
            </a:r>
            <a:r>
              <a:rPr lang="en-US" altLang="zh-TW" dirty="0">
                <a:solidFill>
                  <a:srgbClr val="0070C0"/>
                </a:solidFill>
                <a:latin typeface="Microsoft JhengHei"/>
                <a:ea typeface="Microsoft JhengHei"/>
                <a:sym typeface="Microsoft JhengHei"/>
              </a:rPr>
              <a:t>____________________</a:t>
            </a:r>
            <a:r>
              <a:rPr lang="zh-TW" altLang="en-US" dirty="0">
                <a:solidFill>
                  <a:srgbClr val="0070C0"/>
                </a:solidFill>
                <a:latin typeface="Microsoft JhengHei"/>
                <a:ea typeface="Microsoft JhengHei"/>
                <a:sym typeface="Microsoft JhengHei"/>
              </a:rPr>
              <a:t>用來作驗證和授權</a:t>
            </a:r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9761" y="1074243"/>
            <a:ext cx="85629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7"/>
          <p:cNvSpPr txBox="1"/>
          <p:nvPr/>
        </p:nvSpPr>
        <p:spPr>
          <a:xfrm>
            <a:off x="99132" y="6401669"/>
            <a:ext cx="89205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步驟 1： 確定您的雲端身分識別模型 - Microsoft 365 Enterprise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9762" y="4021633"/>
            <a:ext cx="837247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700" y="2395537"/>
            <a:ext cx="784860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0F0C720-9BCA-7D38-0D26-97FC5DDF4FC9}"/>
              </a:ext>
            </a:extLst>
          </p:cNvPr>
          <p:cNvSpPr txBox="1"/>
          <p:nvPr/>
        </p:nvSpPr>
        <p:spPr>
          <a:xfrm>
            <a:off x="2171700" y="2928722"/>
            <a:ext cx="8934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可以使用哪個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 (Azure AD)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功能來提供即時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(JIT)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訪問以管理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資源？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1124" y="732130"/>
            <a:ext cx="782955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9"/>
          <p:cNvSpPr txBox="1"/>
          <p:nvPr/>
        </p:nvSpPr>
        <p:spPr>
          <a:xfrm>
            <a:off x="0" y="6304015"/>
            <a:ext cx="9647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Privileged Identity Management? - Azure AD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5748" y="3067743"/>
            <a:ext cx="836295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9"/>
          <p:cNvSpPr/>
          <p:nvPr/>
        </p:nvSpPr>
        <p:spPr>
          <a:xfrm>
            <a:off x="1899821" y="3728621"/>
            <a:ext cx="4572000" cy="23969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750" y="2081212"/>
            <a:ext cx="100965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775" y="2105025"/>
            <a:ext cx="89344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8B2DD91-49FE-097B-CF74-C598FB2F4BFA}"/>
              </a:ext>
            </a:extLst>
          </p:cNvPr>
          <p:cNvSpPr txBox="1"/>
          <p:nvPr/>
        </p:nvSpPr>
        <p:spPr>
          <a:xfrm>
            <a:off x="1759998" y="2851203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多重身份驗證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(MFA)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可以使用哪三種身份驗證方法？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245661"/>
            <a:ext cx="883920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2859490"/>
            <a:ext cx="822960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1"/>
          <p:cNvSpPr txBox="1"/>
          <p:nvPr/>
        </p:nvSpPr>
        <p:spPr>
          <a:xfrm>
            <a:off x="73240" y="6427673"/>
            <a:ext cx="9523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AD Multi-Factor Authentication 概觀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25" y="2371725"/>
            <a:ext cx="981075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8667F35-9970-142B-0451-7BAE8174B549}"/>
              </a:ext>
            </a:extLst>
          </p:cNvPr>
          <p:cNvSpPr txBox="1"/>
          <p:nvPr/>
        </p:nvSpPr>
        <p:spPr>
          <a:xfrm>
            <a:off x="1190625" y="2931102"/>
            <a:ext cx="9391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您可以使用哪些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365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功能來限制組織中兩個部門的成員之間的通信和資訊共享？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51CD5BA-2C30-72D3-C130-ECFCB59A68C0}"/>
              </a:ext>
            </a:extLst>
          </p:cNvPr>
          <p:cNvSpPr txBox="1"/>
          <p:nvPr/>
        </p:nvSpPr>
        <p:spPr>
          <a:xfrm>
            <a:off x="2951362" y="3889890"/>
            <a:ext cx="94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資訊屏障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E0804C-D213-B652-D484-2EBE429E8CD6}"/>
              </a:ext>
            </a:extLst>
          </p:cNvPr>
          <p:cNvSpPr txBox="1"/>
          <p:nvPr/>
        </p:nvSpPr>
        <p:spPr>
          <a:xfrm>
            <a:off x="3155548" y="3238879"/>
            <a:ext cx="1318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敏感標籤原則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567F0FD-C8D8-6B41-A590-DAE27DEB221C}"/>
              </a:ext>
            </a:extLst>
          </p:cNvPr>
          <p:cNvSpPr txBox="1"/>
          <p:nvPr/>
        </p:nvSpPr>
        <p:spPr>
          <a:xfrm>
            <a:off x="2835952" y="3555506"/>
            <a:ext cx="1318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客戶加密箱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3"/>
          <p:cNvSpPr txBox="1"/>
          <p:nvPr/>
        </p:nvSpPr>
        <p:spPr>
          <a:xfrm>
            <a:off x="108751" y="6295138"/>
            <a:ext cx="99851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了解屏障的相關資訊 - Microsoft 365 Compliance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" name="Google Shape;632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4050" y="2853431"/>
            <a:ext cx="83439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4378" y="487671"/>
            <a:ext cx="968692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175" y="1714500"/>
            <a:ext cx="93916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63E934A-2205-E90F-AE93-1AF107536398}"/>
              </a:ext>
            </a:extLst>
          </p:cNvPr>
          <p:cNvSpPr txBox="1"/>
          <p:nvPr/>
        </p:nvSpPr>
        <p:spPr>
          <a:xfrm>
            <a:off x="2949605" y="3809992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條件存取原則總是強制使用多要素驗證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MFA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691A1A-DA0E-38A5-AAD4-302DC5037FD6}"/>
              </a:ext>
            </a:extLst>
          </p:cNvPr>
          <p:cNvSpPr txBox="1"/>
          <p:nvPr/>
        </p:nvSpPr>
        <p:spPr>
          <a:xfrm>
            <a:off x="4343399" y="4322857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條件存取原則可用於根據用戶的位置阻止對應用程序的存取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B3021C-289C-28DB-CAAF-2817BD45E532}"/>
              </a:ext>
            </a:extLst>
          </p:cNvPr>
          <p:cNvSpPr txBox="1"/>
          <p:nvPr/>
        </p:nvSpPr>
        <p:spPr>
          <a:xfrm>
            <a:off x="2949605" y="5092155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條件存取原則只對已加入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 (Azure AD)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的人有影響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887" y="2195512"/>
            <a:ext cx="942022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5"/>
          <p:cNvSpPr txBox="1"/>
          <p:nvPr/>
        </p:nvSpPr>
        <p:spPr>
          <a:xfrm>
            <a:off x="82117" y="6348404"/>
            <a:ext cx="89997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Azure Active Directory 中的條件式存取？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950" y="1614487"/>
            <a:ext cx="918210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A81B20C-A1E0-8D9A-878C-82C2A255610E}"/>
              </a:ext>
            </a:extLst>
          </p:cNvPr>
          <p:cNvSpPr txBox="1"/>
          <p:nvPr/>
        </p:nvSpPr>
        <p:spPr>
          <a:xfrm>
            <a:off x="3171547" y="3801115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條件存取原則可以套用在全域管理者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976065F-33A2-18EF-C3D0-9F8440E61CCC}"/>
              </a:ext>
            </a:extLst>
          </p:cNvPr>
          <p:cNvSpPr txBox="1"/>
          <p:nvPr/>
        </p:nvSpPr>
        <p:spPr>
          <a:xfrm>
            <a:off x="3171547" y="4368424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條件存取原則在使用者驗者之前就被評估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DE2B96-29C8-158A-FB33-F6B376C4F640}"/>
              </a:ext>
            </a:extLst>
          </p:cNvPr>
          <p:cNvSpPr txBox="1"/>
          <p:nvPr/>
        </p:nvSpPr>
        <p:spPr>
          <a:xfrm>
            <a:off x="3171547" y="5195267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條件存取原則可以使用裝置平台當作訊號，如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iOS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903" y="2258535"/>
            <a:ext cx="91916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7"/>
          <p:cNvSpPr txBox="1"/>
          <p:nvPr/>
        </p:nvSpPr>
        <p:spPr>
          <a:xfrm>
            <a:off x="0" y="6415855"/>
            <a:ext cx="86179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Azure Active Directory 中的條件式存取？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87"/>
          <p:cNvSpPr txBox="1"/>
          <p:nvPr/>
        </p:nvSpPr>
        <p:spPr>
          <a:xfrm>
            <a:off x="9159536" y="3658433"/>
            <a:ext cx="22660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在完成第一因素身份驗證後</a:t>
            </a:r>
            <a:r>
              <a:rPr lang="zh-TW" altLang="en-US" sz="1400" b="0" i="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才</a:t>
            </a:r>
            <a:r>
              <a:rPr lang="zh-TW" sz="1400" b="0" i="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應用條件訪問策略</a:t>
            </a:r>
            <a:endParaRPr sz="1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0" y="2085975"/>
            <a:ext cx="971550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8"/>
          <p:cNvSpPr txBox="1"/>
          <p:nvPr/>
        </p:nvSpPr>
        <p:spPr>
          <a:xfrm>
            <a:off x="10795616" y="4244360"/>
            <a:ext cx="1153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服務主體</a:t>
            </a:r>
            <a:endParaRPr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662;p88">
            <a:extLst>
              <a:ext uri="{FF2B5EF4-FFF2-40B4-BE49-F238E27FC236}">
                <a16:creationId xmlns:a16="http://schemas.microsoft.com/office/drawing/2014/main" id="{32AD8291-F6B9-2D89-9C46-35D368524864}"/>
              </a:ext>
            </a:extLst>
          </p:cNvPr>
          <p:cNvSpPr txBox="1"/>
          <p:nvPr/>
        </p:nvSpPr>
        <p:spPr>
          <a:xfrm>
            <a:off x="10795616" y="4024472"/>
            <a:ext cx="1153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受控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主體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662;p88">
            <a:extLst>
              <a:ext uri="{FF2B5EF4-FFF2-40B4-BE49-F238E27FC236}">
                <a16:creationId xmlns:a16="http://schemas.microsoft.com/office/drawing/2014/main" id="{4B752266-28C7-E658-925B-19403265C191}"/>
              </a:ext>
            </a:extLst>
          </p:cNvPr>
          <p:cNvSpPr txBox="1"/>
          <p:nvPr/>
        </p:nvSpPr>
        <p:spPr>
          <a:xfrm>
            <a:off x="10795616" y="3804584"/>
            <a:ext cx="1153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訪客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主體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662;p88">
            <a:extLst>
              <a:ext uri="{FF2B5EF4-FFF2-40B4-BE49-F238E27FC236}">
                <a16:creationId xmlns:a16="http://schemas.microsoft.com/office/drawing/2014/main" id="{AC2EA6F5-8BEF-94D8-93F5-95E0B826438A}"/>
              </a:ext>
            </a:extLst>
          </p:cNvPr>
          <p:cNvSpPr txBox="1"/>
          <p:nvPr/>
        </p:nvSpPr>
        <p:spPr>
          <a:xfrm>
            <a:off x="10795616" y="4451878"/>
            <a:ext cx="1153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使用者帳戶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" name="Google Shape;662;p88">
            <a:extLst>
              <a:ext uri="{FF2B5EF4-FFF2-40B4-BE49-F238E27FC236}">
                <a16:creationId xmlns:a16="http://schemas.microsoft.com/office/drawing/2014/main" id="{3354F039-5D9E-6010-A39C-C680EE375273}"/>
              </a:ext>
            </a:extLst>
          </p:cNvPr>
          <p:cNvSpPr txBox="1"/>
          <p:nvPr/>
        </p:nvSpPr>
        <p:spPr>
          <a:xfrm>
            <a:off x="1429674" y="5074091"/>
            <a:ext cx="936594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應用程式在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Active Directory (Azure AD)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中被註冊時將會自動建立為一個</a:t>
            </a:r>
            <a:r>
              <a:rPr lang="en-US" alt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_______________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825" y="634707"/>
            <a:ext cx="965835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9"/>
          <p:cNvSpPr txBox="1"/>
          <p:nvPr/>
        </p:nvSpPr>
        <p:spPr>
          <a:xfrm>
            <a:off x="99872" y="6277382"/>
            <a:ext cx="89287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在入口網站中建立 Azure AD 應用程式和服務主體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9" name="Google Shape;669;p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7387" y="3587873"/>
            <a:ext cx="827722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9"/>
          <p:cNvSpPr/>
          <p:nvPr/>
        </p:nvSpPr>
        <p:spPr>
          <a:xfrm>
            <a:off x="5095783" y="4181383"/>
            <a:ext cx="5024761" cy="22194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89"/>
          <p:cNvSpPr/>
          <p:nvPr/>
        </p:nvSpPr>
        <p:spPr>
          <a:xfrm>
            <a:off x="1882067" y="4394447"/>
            <a:ext cx="2627789" cy="22194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405" y="566737"/>
            <a:ext cx="101441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9"/>
          <p:cNvSpPr txBox="1"/>
          <p:nvPr/>
        </p:nvSpPr>
        <p:spPr>
          <a:xfrm>
            <a:off x="162017" y="6335982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端點管理員概觀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7690" y="2724174"/>
            <a:ext cx="839152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 txBox="1"/>
          <p:nvPr/>
        </p:nvSpPr>
        <p:spPr>
          <a:xfrm>
            <a:off x="162017" y="5966650"/>
            <a:ext cx="6094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什麼是Microsoft Intune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3587" y="2095500"/>
            <a:ext cx="81248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8F36667-5B06-1B67-1B4E-A51B91E03D99}"/>
              </a:ext>
            </a:extLst>
          </p:cNvPr>
          <p:cNvSpPr txBox="1"/>
          <p:nvPr/>
        </p:nvSpPr>
        <p:spPr>
          <a:xfrm>
            <a:off x="5115757" y="2664771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Hello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企業版支持哪三種身份驗證方法？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63A0221-9E11-4306-1924-6F84F3694739}"/>
              </a:ext>
            </a:extLst>
          </p:cNvPr>
          <p:cNvSpPr txBox="1"/>
          <p:nvPr/>
        </p:nvSpPr>
        <p:spPr>
          <a:xfrm>
            <a:off x="5115757" y="3074617"/>
            <a:ext cx="60945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指紋</a:t>
            </a:r>
          </a:p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人臉識別</a:t>
            </a:r>
          </a:p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C.PIN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碼</a:t>
            </a:r>
          </a:p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D.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電子郵件驗證</a:t>
            </a:r>
          </a:p>
          <a:p>
            <a:r>
              <a:rPr lang="en-US" altLang="zh-TW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E.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安全問題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962" y="2252662"/>
            <a:ext cx="82200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1"/>
          <p:cNvSpPr txBox="1"/>
          <p:nvPr/>
        </p:nvSpPr>
        <p:spPr>
          <a:xfrm>
            <a:off x="144262" y="6224116"/>
            <a:ext cx="99141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在企業 (Windows) 中Windows Hello生物特徵辨識 - Windows security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91"/>
          <p:cNvSpPr txBox="1"/>
          <p:nvPr/>
        </p:nvSpPr>
        <p:spPr>
          <a:xfrm>
            <a:off x="233038" y="5505025"/>
            <a:ext cx="101449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為什麼 PIN 優於 Windows) (線上密碼 - Windows security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9425" y="1838325"/>
            <a:ext cx="615315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6A5A20B-2D1E-DD78-A0CB-4EA0F5011E16}"/>
              </a:ext>
            </a:extLst>
          </p:cNvPr>
          <p:cNvSpPr txBox="1"/>
          <p:nvPr/>
        </p:nvSpPr>
        <p:spPr>
          <a:xfrm>
            <a:off x="3233691" y="5194907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當您將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 (Azure AD)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安全性預設值啟用，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_________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將會套用在所有的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AD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使用者？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6037" y="2357437"/>
            <a:ext cx="70199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93"/>
          <p:cNvSpPr txBox="1"/>
          <p:nvPr/>
        </p:nvSpPr>
        <p:spPr>
          <a:xfrm>
            <a:off x="64362" y="6277382"/>
            <a:ext cx="9878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Active Directory 安全性預設值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9975" y="2081212"/>
            <a:ext cx="497205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4"/>
          <p:cNvSpPr txBox="1"/>
          <p:nvPr/>
        </p:nvSpPr>
        <p:spPr>
          <a:xfrm>
            <a:off x="7858958" y="2374751"/>
            <a:ext cx="37885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你有一個 Azure 訂閱。</a:t>
            </a:r>
            <a:b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您需要實施基於批准的、有時限的角色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啟用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br>
              <a:rPr 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你應該用什麼？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8264" y="403517"/>
            <a:ext cx="50958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5"/>
          <p:cNvSpPr txBox="1"/>
          <p:nvPr/>
        </p:nvSpPr>
        <p:spPr>
          <a:xfrm>
            <a:off x="135383" y="6348403"/>
            <a:ext cx="98431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Privileged Identity Management? - Azure AD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7" name="Google Shape;707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9257" y="3120778"/>
            <a:ext cx="8315325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95"/>
          <p:cNvSpPr/>
          <p:nvPr/>
        </p:nvSpPr>
        <p:spPr>
          <a:xfrm>
            <a:off x="2201662" y="3950563"/>
            <a:ext cx="3568823" cy="4971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1212" y="1243012"/>
            <a:ext cx="8029575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6"/>
          <p:cNvSpPr txBox="1"/>
          <p:nvPr/>
        </p:nvSpPr>
        <p:spPr>
          <a:xfrm>
            <a:off x="2352581" y="3932808"/>
            <a:ext cx="59569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全域管理員不受條件訪問原則的約束</a:t>
            </a:r>
            <a:endParaRPr dirty="0"/>
          </a:p>
        </p:txBody>
      </p:sp>
      <p:sp>
        <p:nvSpPr>
          <p:cNvPr id="2" name="Google Shape;714;p96">
            <a:extLst>
              <a:ext uri="{FF2B5EF4-FFF2-40B4-BE49-F238E27FC236}">
                <a16:creationId xmlns:a16="http://schemas.microsoft.com/office/drawing/2014/main" id="{7A10CBE8-5539-BE41-9719-BBA9EB312041}"/>
              </a:ext>
            </a:extLst>
          </p:cNvPr>
          <p:cNvSpPr txBox="1"/>
          <p:nvPr/>
        </p:nvSpPr>
        <p:spPr>
          <a:xfrm>
            <a:off x="2885241" y="4560833"/>
            <a:ext cx="59569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條件訪問原則可以將用戶添加到 </a:t>
            </a:r>
            <a:r>
              <a:rPr lang="en-US" altLang="zh-TW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zure AD</a:t>
            </a:r>
            <a:endParaRPr dirty="0"/>
          </a:p>
        </p:txBody>
      </p:sp>
      <p:sp>
        <p:nvSpPr>
          <p:cNvPr id="3" name="Google Shape;714;p96">
            <a:extLst>
              <a:ext uri="{FF2B5EF4-FFF2-40B4-BE49-F238E27FC236}">
                <a16:creationId xmlns:a16="http://schemas.microsoft.com/office/drawing/2014/main" id="{7FAE0751-9C0E-CFF6-B681-B266268FEF7C}"/>
              </a:ext>
            </a:extLst>
          </p:cNvPr>
          <p:cNvSpPr txBox="1"/>
          <p:nvPr/>
        </p:nvSpPr>
        <p:spPr>
          <a:xfrm>
            <a:off x="2476869" y="5526510"/>
            <a:ext cx="59569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條件訪問原則可以強制使用多要素驗證</a:t>
            </a:r>
            <a:r>
              <a:rPr lang="en-US" altLang="zh-TW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(MFA)</a:t>
            </a:r>
            <a:r>
              <a:rPr lang="zh-TW" altLang="en-US" sz="14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存取雲端應用程式</a:t>
            </a:r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5063" y="993420"/>
            <a:ext cx="898207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97"/>
          <p:cNvSpPr txBox="1"/>
          <p:nvPr/>
        </p:nvSpPr>
        <p:spPr>
          <a:xfrm>
            <a:off x="215283" y="5584924"/>
            <a:ext cx="932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什麼是 Azure Active Directory 中的條件式存取？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97"/>
          <p:cNvSpPr txBox="1"/>
          <p:nvPr/>
        </p:nvSpPr>
        <p:spPr>
          <a:xfrm>
            <a:off x="215283" y="6176150"/>
            <a:ext cx="10704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條件式存取 - 要求所有管理員都使用 MFA - Azure Active Directory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97"/>
          <p:cNvSpPr txBox="1"/>
          <p:nvPr/>
        </p:nvSpPr>
        <p:spPr>
          <a:xfrm>
            <a:off x="10395067" y="2091412"/>
            <a:ext cx="17969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預設沒有排除，只能再特別設成排除</a:t>
            </a:r>
            <a:endParaRPr sz="1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1966912"/>
            <a:ext cx="998220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8"/>
          <p:cNvSpPr txBox="1"/>
          <p:nvPr/>
        </p:nvSpPr>
        <p:spPr>
          <a:xfrm>
            <a:off x="3951670" y="2531006"/>
            <a:ext cx="71354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 Azure Active Directory (Azure AD) 租戶啟用安全</a:t>
            </a:r>
            <a:r>
              <a:rPr lang="zh-TW" altLang="en-US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預設</a:t>
            </a:r>
            <a:r>
              <a:rPr lang="zh-TW" sz="1400" b="0" i="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值時，會強制執行哪兩個要求？</a:t>
            </a:r>
            <a:endParaRPr sz="14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9" name="Google Shape;729;p98"/>
          <p:cNvSpPr txBox="1"/>
          <p:nvPr/>
        </p:nvSpPr>
        <p:spPr>
          <a:xfrm>
            <a:off x="1262849" y="4956360"/>
            <a:ext cx="609452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A. 所有用戶都必須通過註冊設備進行身份驗證。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 管理員必須始終使用 Azure 多重身份驗證 (MFA)。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 所有用戶都需要註冊 Azure 多重身份驗證 (MFA)。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D. 所有用戶必須使用無密碼登錄進行身份驗證。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E. 所有用戶都必須使用 Windows Hello 進行身份驗證。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2775" y="330139"/>
            <a:ext cx="588645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9"/>
          <p:cNvSpPr txBox="1"/>
          <p:nvPr/>
        </p:nvSpPr>
        <p:spPr>
          <a:xfrm>
            <a:off x="0" y="6383914"/>
            <a:ext cx="94468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Active Directory 安全性預設值 - Microsoft Entra | Microsoft Docs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6" name="Google Shape;736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8383" y="3833276"/>
            <a:ext cx="68484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6961</Words>
  <Application>Microsoft Office PowerPoint</Application>
  <PresentationFormat>寬螢幕</PresentationFormat>
  <Paragraphs>557</Paragraphs>
  <Slides>253</Slides>
  <Notes>251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253</vt:i4>
      </vt:variant>
    </vt:vector>
  </HeadingPairs>
  <TitlesOfParts>
    <vt:vector size="258" baseType="lpstr">
      <vt:lpstr>微軟正黑體</vt:lpstr>
      <vt:lpstr>微軟正黑體</vt:lpstr>
      <vt:lpstr>Arial</vt:lpstr>
      <vt:lpstr>Calibri</vt:lpstr>
      <vt:lpstr>Office 佈景主題</vt:lpstr>
      <vt:lpstr>SC-900考古題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SC-900考古題</dc:title>
  <dc:creator>king</dc:creator>
  <cp:lastModifiedBy>king</cp:lastModifiedBy>
  <cp:revision>292</cp:revision>
  <dcterms:created xsi:type="dcterms:W3CDTF">2022-09-14T00:31:48Z</dcterms:created>
  <dcterms:modified xsi:type="dcterms:W3CDTF">2022-09-20T00:40:33Z</dcterms:modified>
</cp:coreProperties>
</file>